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79"/>
  </p:notesMasterIdLst>
  <p:handoutMasterIdLst>
    <p:handoutMasterId r:id="rId80"/>
  </p:handoutMasterIdLst>
  <p:sldIdLst>
    <p:sldId id="2147481151" r:id="rId5"/>
    <p:sldId id="2076138247" r:id="rId6"/>
    <p:sldId id="2147470283" r:id="rId7"/>
    <p:sldId id="2076138254" r:id="rId8"/>
    <p:sldId id="2147470285" r:id="rId9"/>
    <p:sldId id="4400" r:id="rId10"/>
    <p:sldId id="2147470292" r:id="rId11"/>
    <p:sldId id="2147470298" r:id="rId12"/>
    <p:sldId id="2147470299" r:id="rId13"/>
    <p:sldId id="2147478946" r:id="rId14"/>
    <p:sldId id="2147478967" r:id="rId15"/>
    <p:sldId id="2147470295" r:id="rId16"/>
    <p:sldId id="2147478908" r:id="rId17"/>
    <p:sldId id="2147478921" r:id="rId18"/>
    <p:sldId id="2076137600" r:id="rId19"/>
    <p:sldId id="2145706188" r:id="rId20"/>
    <p:sldId id="2145706189" r:id="rId21"/>
    <p:sldId id="2145706221" r:id="rId22"/>
    <p:sldId id="2076138282" r:id="rId23"/>
    <p:sldId id="2147478953" r:id="rId24"/>
    <p:sldId id="2147478954" r:id="rId25"/>
    <p:sldId id="2145706226" r:id="rId26"/>
    <p:sldId id="2076138288" r:id="rId27"/>
    <p:sldId id="2076138275" r:id="rId28"/>
    <p:sldId id="2147478947" r:id="rId29"/>
    <p:sldId id="2076138269" r:id="rId30"/>
    <p:sldId id="256" r:id="rId31"/>
    <p:sldId id="2147478910" r:id="rId32"/>
    <p:sldId id="2147478923" r:id="rId33"/>
    <p:sldId id="2147478863" r:id="rId34"/>
    <p:sldId id="2147478928" r:id="rId35"/>
    <p:sldId id="2147478929" r:id="rId36"/>
    <p:sldId id="2147478930" r:id="rId37"/>
    <p:sldId id="2147478932" r:id="rId38"/>
    <p:sldId id="2147478940" r:id="rId39"/>
    <p:sldId id="2147478938" r:id="rId40"/>
    <p:sldId id="2147478941" r:id="rId41"/>
    <p:sldId id="2147478935" r:id="rId42"/>
    <p:sldId id="2147478936" r:id="rId43"/>
    <p:sldId id="2147478949" r:id="rId44"/>
    <p:sldId id="2147478951" r:id="rId45"/>
    <p:sldId id="2147478955" r:id="rId46"/>
    <p:sldId id="2147478957" r:id="rId47"/>
    <p:sldId id="2147481135" r:id="rId48"/>
    <p:sldId id="2076138289" r:id="rId49"/>
    <p:sldId id="2076138291" r:id="rId50"/>
    <p:sldId id="2076138293" r:id="rId51"/>
    <p:sldId id="293" r:id="rId52"/>
    <p:sldId id="2147478958" r:id="rId53"/>
    <p:sldId id="2147478959" r:id="rId54"/>
    <p:sldId id="2147478960" r:id="rId55"/>
    <p:sldId id="2147478961" r:id="rId56"/>
    <p:sldId id="2076138294" r:id="rId57"/>
    <p:sldId id="2147478922" r:id="rId58"/>
    <p:sldId id="2147478911" r:id="rId59"/>
    <p:sldId id="2147478962" r:id="rId60"/>
    <p:sldId id="2147478963" r:id="rId61"/>
    <p:sldId id="2147478964" r:id="rId62"/>
    <p:sldId id="2076138295" r:id="rId63"/>
    <p:sldId id="2147478965" r:id="rId64"/>
    <p:sldId id="2147478966" r:id="rId65"/>
    <p:sldId id="2147478916" r:id="rId66"/>
    <p:sldId id="2147478944" r:id="rId67"/>
    <p:sldId id="2076138292" r:id="rId68"/>
    <p:sldId id="2076138297" r:id="rId69"/>
    <p:sldId id="2076138298" r:id="rId70"/>
    <p:sldId id="2076138299" r:id="rId71"/>
    <p:sldId id="2076138300" r:id="rId72"/>
    <p:sldId id="2076138301" r:id="rId73"/>
    <p:sldId id="2076138302" r:id="rId74"/>
    <p:sldId id="2076138303" r:id="rId75"/>
    <p:sldId id="2076138306" r:id="rId76"/>
    <p:sldId id="2076138304" r:id="rId77"/>
    <p:sldId id="2076138307" r:id="rId7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id="{E2CC9EBB-8674-45B0-B1CF-9DA609D551F5}">
          <p14:sldIdLst>
            <p14:sldId id="2147481151"/>
          </p14:sldIdLst>
        </p14:section>
        <p14:section name="Pre-work call" id="{5BABF64B-C9BA-4D9C-AD9B-091E3603C043}">
          <p14:sldIdLst>
            <p14:sldId id="2076138247"/>
            <p14:sldId id="2147470283"/>
            <p14:sldId id="2076138254"/>
            <p14:sldId id="2147470285"/>
            <p14:sldId id="4400"/>
            <p14:sldId id="2147470292"/>
            <p14:sldId id="2147470298"/>
            <p14:sldId id="2147470299"/>
            <p14:sldId id="2147478946"/>
            <p14:sldId id="2147478967"/>
            <p14:sldId id="2147470295"/>
            <p14:sldId id="2147478908"/>
          </p14:sldIdLst>
        </p14:section>
        <p14:section name="Intro" id="{3FEF9EF3-B5A0-4CCF-9078-698830427D96}">
          <p14:sldIdLst>
            <p14:sldId id="2147478921"/>
            <p14:sldId id="2076137600"/>
            <p14:sldId id="2145706188"/>
            <p14:sldId id="2145706189"/>
            <p14:sldId id="2145706221"/>
          </p14:sldIdLst>
        </p14:section>
        <p14:section name="Onboarding" id="{C7BCAAAA-1249-43A4-83A7-6475C3C5E5B4}">
          <p14:sldIdLst>
            <p14:sldId id="2076138282"/>
            <p14:sldId id="2147478953"/>
            <p14:sldId id="2147478954"/>
            <p14:sldId id="2145706226"/>
            <p14:sldId id="2076138288"/>
            <p14:sldId id="2076138275"/>
            <p14:sldId id="2147478947"/>
            <p14:sldId id="2076138269"/>
            <p14:sldId id="256"/>
            <p14:sldId id="2147478910"/>
          </p14:sldIdLst>
        </p14:section>
        <p14:section name="Auto-Assignment" id="{7A9700A0-D90B-436B-B3A3-912CB02D1958}">
          <p14:sldIdLst>
            <p14:sldId id="2147478923"/>
            <p14:sldId id="2147478863"/>
            <p14:sldId id="2147478928"/>
            <p14:sldId id="2147478929"/>
            <p14:sldId id="2147478930"/>
          </p14:sldIdLst>
        </p14:section>
        <p14:section name="Custom Extensions" id="{78B2DF63-0012-485F-9111-D10E440A4F76}">
          <p14:sldIdLst>
            <p14:sldId id="2147478932"/>
            <p14:sldId id="2147478940"/>
            <p14:sldId id="2147478938"/>
            <p14:sldId id="2147478941"/>
            <p14:sldId id="2147478935"/>
            <p14:sldId id="2147478936"/>
          </p14:sldIdLst>
        </p14:section>
        <p14:section name="Guest conversion" id="{45A5E0DB-FC52-472B-8E2D-C082524EDC16}">
          <p14:sldIdLst>
            <p14:sldId id="2147478949"/>
            <p14:sldId id="2147478951"/>
            <p14:sldId id="2147478955"/>
            <p14:sldId id="2147478957"/>
          </p14:sldIdLst>
        </p14:section>
        <p14:section name="Access Reviews" id="{7736EE4A-EEDB-4B1A-9042-40C62653C270}">
          <p14:sldIdLst>
            <p14:sldId id="2147481135"/>
            <p14:sldId id="2076138289"/>
            <p14:sldId id="2076138291"/>
            <p14:sldId id="2076138293"/>
            <p14:sldId id="293"/>
            <p14:sldId id="2147478958"/>
            <p14:sldId id="2147478959"/>
            <p14:sldId id="2147478960"/>
            <p14:sldId id="2147478961"/>
            <p14:sldId id="2076138294"/>
            <p14:sldId id="2147478922"/>
            <p14:sldId id="2147478911"/>
            <p14:sldId id="2147478962"/>
            <p14:sldId id="2147478963"/>
            <p14:sldId id="2147478964"/>
            <p14:sldId id="2076138295"/>
            <p14:sldId id="2147478965"/>
            <p14:sldId id="2147478966"/>
            <p14:sldId id="2147478916"/>
          </p14:sldIdLst>
        </p14:section>
        <p14:section name="Optional" id="{46C0ACAB-2F71-4545-8862-236886BCFA96}">
          <p14:sldIdLst>
            <p14:sldId id="2147478944"/>
            <p14:sldId id="2076138292"/>
            <p14:sldId id="2076138297"/>
            <p14:sldId id="2076138298"/>
            <p14:sldId id="2076138299"/>
            <p14:sldId id="2076138300"/>
            <p14:sldId id="2076138301"/>
            <p14:sldId id="2076138302"/>
            <p14:sldId id="2076138303"/>
            <p14:sldId id="2076138306"/>
            <p14:sldId id="2076138304"/>
            <p14:sldId id="2076138307"/>
          </p14:sldIdLst>
        </p14:section>
        <p14:section name="Default Section" id="{CB2E66B0-B86B-496F-A132-FBA948CD80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David Griffith" initials="DG" lastIdx="3" clrIdx="5">
    <p:extLst>
      <p:ext uri="{19B8F6BF-5375-455C-9EA6-DF929625EA0E}">
        <p15:presenceInfo xmlns:p15="http://schemas.microsoft.com/office/powerpoint/2012/main" userId="David Griffit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4B16"/>
    <a:srgbClr val="243A5E"/>
    <a:srgbClr val="107C10"/>
    <a:srgbClr val="0078D4"/>
    <a:srgbClr val="FFB900"/>
    <a:srgbClr val="FFFFFF"/>
    <a:srgbClr val="666666"/>
    <a:srgbClr val="000000"/>
    <a:srgbClr val="8661C5"/>
    <a:srgbClr val="D59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94725" autoAdjust="0"/>
  </p:normalViewPr>
  <p:slideViewPr>
    <p:cSldViewPr snapToGrid="0" snapToObjects="1">
      <p:cViewPr varScale="1">
        <p:scale>
          <a:sx n="144" d="100"/>
          <a:sy n="144" d="100"/>
        </p:scale>
        <p:origin x="156" y="348"/>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notesMaster" Target="notesMasters/notesMaster1.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commentAuthors" Target="commentAuthors.xml"/><Relationship Id="rId86"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61" Type="http://schemas.openxmlformats.org/officeDocument/2006/relationships/slide" Target="slides/slide57.xml"/><Relationship Id="rId8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ge Lopez" userId="de523948-0a37-4855-b48b-ebfd2c5eb591" providerId="ADAL" clId="{D85853E7-C43E-44D7-B789-1BC8B0EBD65A}"/>
    <pc:docChg chg="addSld modSld">
      <pc:chgData name="Jorge Lopez" userId="de523948-0a37-4855-b48b-ebfd2c5eb591" providerId="ADAL" clId="{D85853E7-C43E-44D7-B789-1BC8B0EBD65A}" dt="2024-02-26T20:45:25.472" v="0"/>
      <pc:docMkLst>
        <pc:docMk/>
      </pc:docMkLst>
      <pc:sldChg chg="add">
        <pc:chgData name="Jorge Lopez" userId="de523948-0a37-4855-b48b-ebfd2c5eb591" providerId="ADAL" clId="{D85853E7-C43E-44D7-B789-1BC8B0EBD65A}" dt="2024-02-26T20:45:25.472" v="0"/>
        <pc:sldMkLst>
          <pc:docMk/>
          <pc:sldMk cId="2975906173" sldId="2147481151"/>
        </pc:sldMkLst>
      </pc:sldChg>
    </pc:docChg>
  </pc:docChgLst>
  <pc:docChgLst>
    <pc:chgData name="Jorge Lopez" userId="de523948-0a37-4855-b48b-ebfd2c5eb591" providerId="ADAL" clId="{B2052BD9-491A-4C0A-ADF3-B68D56843727}"/>
    <pc:docChg chg="modSld sldOrd modSection">
      <pc:chgData name="Jorge Lopez" userId="de523948-0a37-4855-b48b-ebfd2c5eb591" providerId="ADAL" clId="{B2052BD9-491A-4C0A-ADF3-B68D56843727}" dt="2023-09-26T23:18:30.282" v="3"/>
      <pc:docMkLst>
        <pc:docMk/>
      </pc:docMkLst>
      <pc:sldChg chg="ord">
        <pc:chgData name="Jorge Lopez" userId="de523948-0a37-4855-b48b-ebfd2c5eb591" providerId="ADAL" clId="{B2052BD9-491A-4C0A-ADF3-B68D56843727}" dt="2023-09-26T23:18:30.282" v="3"/>
        <pc:sldMkLst>
          <pc:docMk/>
          <pc:sldMk cId="1789749506" sldId="2147478920"/>
        </pc:sldMkLst>
      </pc:sldChg>
    </pc:docChg>
  </pc:docChgLst>
  <pc:docChgLst>
    <pc:chgData name="Jorge Lopez" userId="de523948-0a37-4855-b48b-ebfd2c5eb591" providerId="ADAL" clId="{212415DF-E599-41E8-AC0A-7F8FCCE3613F}"/>
    <pc:docChg chg="custSel modSld">
      <pc:chgData name="Jorge Lopez" userId="de523948-0a37-4855-b48b-ebfd2c5eb591" providerId="ADAL" clId="{212415DF-E599-41E8-AC0A-7F8FCCE3613F}" dt="2024-02-28T19:39:51.609" v="27" actId="729"/>
      <pc:docMkLst>
        <pc:docMk/>
      </pc:docMkLst>
      <pc:sldChg chg="modSp mod">
        <pc:chgData name="Jorge Lopez" userId="de523948-0a37-4855-b48b-ebfd2c5eb591" providerId="ADAL" clId="{212415DF-E599-41E8-AC0A-7F8FCCE3613F}" dt="2024-02-28T18:24:12.118" v="19" actId="313"/>
        <pc:sldMkLst>
          <pc:docMk/>
          <pc:sldMk cId="2536645010" sldId="2076137600"/>
        </pc:sldMkLst>
        <pc:spChg chg="mod">
          <ac:chgData name="Jorge Lopez" userId="de523948-0a37-4855-b48b-ebfd2c5eb591" providerId="ADAL" clId="{212415DF-E599-41E8-AC0A-7F8FCCE3613F}" dt="2024-02-28T18:24:12.118" v="19" actId="313"/>
          <ac:spMkLst>
            <pc:docMk/>
            <pc:sldMk cId="2536645010" sldId="2076137600"/>
            <ac:spMk id="61" creationId="{118C3BEF-7227-4754-83A9-68124576930D}"/>
          </ac:spMkLst>
        </pc:spChg>
      </pc:sldChg>
      <pc:sldChg chg="modSp mod">
        <pc:chgData name="Jorge Lopez" userId="de523948-0a37-4855-b48b-ebfd2c5eb591" providerId="ADAL" clId="{212415DF-E599-41E8-AC0A-7F8FCCE3613F}" dt="2024-02-28T18:24:15.636" v="20" actId="313"/>
        <pc:sldMkLst>
          <pc:docMk/>
          <pc:sldMk cId="3979308721" sldId="2145706188"/>
        </pc:sldMkLst>
        <pc:spChg chg="mod">
          <ac:chgData name="Jorge Lopez" userId="de523948-0a37-4855-b48b-ebfd2c5eb591" providerId="ADAL" clId="{212415DF-E599-41E8-AC0A-7F8FCCE3613F}" dt="2024-02-28T18:24:15.636" v="20" actId="313"/>
          <ac:spMkLst>
            <pc:docMk/>
            <pc:sldMk cId="3979308721" sldId="2145706188"/>
            <ac:spMk id="9" creationId="{25257B06-C933-433D-BCA7-2A5E23E32284}"/>
          </ac:spMkLst>
        </pc:spChg>
      </pc:sldChg>
      <pc:sldChg chg="modSp mod">
        <pc:chgData name="Jorge Lopez" userId="de523948-0a37-4855-b48b-ebfd2c5eb591" providerId="ADAL" clId="{212415DF-E599-41E8-AC0A-7F8FCCE3613F}" dt="2024-02-28T18:24:18.059" v="21" actId="313"/>
        <pc:sldMkLst>
          <pc:docMk/>
          <pc:sldMk cId="545800984" sldId="2145706189"/>
        </pc:sldMkLst>
        <pc:spChg chg="mod">
          <ac:chgData name="Jorge Lopez" userId="de523948-0a37-4855-b48b-ebfd2c5eb591" providerId="ADAL" clId="{212415DF-E599-41E8-AC0A-7F8FCCE3613F}" dt="2024-02-28T18:24:18.059" v="21" actId="313"/>
          <ac:spMkLst>
            <pc:docMk/>
            <pc:sldMk cId="545800984" sldId="2145706189"/>
            <ac:spMk id="7" creationId="{7C50207E-2895-43E0-BF92-016D7FCEEFCF}"/>
          </ac:spMkLst>
        </pc:spChg>
      </pc:sldChg>
      <pc:sldChg chg="modSp mod">
        <pc:chgData name="Jorge Lopez" userId="de523948-0a37-4855-b48b-ebfd2c5eb591" providerId="ADAL" clId="{212415DF-E599-41E8-AC0A-7F8FCCE3613F}" dt="2024-02-28T18:24:20.088" v="22" actId="313"/>
        <pc:sldMkLst>
          <pc:docMk/>
          <pc:sldMk cId="464284565" sldId="2145706221"/>
        </pc:sldMkLst>
        <pc:spChg chg="mod">
          <ac:chgData name="Jorge Lopez" userId="de523948-0a37-4855-b48b-ebfd2c5eb591" providerId="ADAL" clId="{212415DF-E599-41E8-AC0A-7F8FCCE3613F}" dt="2024-02-28T18:24:20.088" v="22" actId="313"/>
          <ac:spMkLst>
            <pc:docMk/>
            <pc:sldMk cId="464284565" sldId="2145706221"/>
            <ac:spMk id="15" creationId="{8A2ECC8C-3FA5-4F31-B5EB-D16AB8970D3F}"/>
          </ac:spMkLst>
        </pc:spChg>
      </pc:sldChg>
      <pc:sldChg chg="modSp mod">
        <pc:chgData name="Jorge Lopez" userId="de523948-0a37-4855-b48b-ebfd2c5eb591" providerId="ADAL" clId="{212415DF-E599-41E8-AC0A-7F8FCCE3613F}" dt="2024-02-28T18:24:05.960" v="18" actId="20577"/>
        <pc:sldMkLst>
          <pc:docMk/>
          <pc:sldMk cId="2378846839" sldId="2147478908"/>
        </pc:sldMkLst>
        <pc:graphicFrameChg chg="modGraphic">
          <ac:chgData name="Jorge Lopez" userId="de523948-0a37-4855-b48b-ebfd2c5eb591" providerId="ADAL" clId="{212415DF-E599-41E8-AC0A-7F8FCCE3613F}" dt="2024-02-28T18:24:05.960" v="18" actId="20577"/>
          <ac:graphicFrameMkLst>
            <pc:docMk/>
            <pc:sldMk cId="2378846839" sldId="2147478908"/>
            <ac:graphicFrameMk id="3" creationId="{3204FD71-6160-4EA8-F4C0-3220A1A32459}"/>
          </ac:graphicFrameMkLst>
        </pc:graphicFrameChg>
      </pc:sldChg>
      <pc:sldChg chg="modSp mod">
        <pc:chgData name="Jorge Lopez" userId="de523948-0a37-4855-b48b-ebfd2c5eb591" providerId="ADAL" clId="{212415DF-E599-41E8-AC0A-7F8FCCE3613F}" dt="2024-02-28T18:24:26.397" v="26" actId="313"/>
        <pc:sldMkLst>
          <pc:docMk/>
          <pc:sldMk cId="2797260815" sldId="2147478916"/>
        </pc:sldMkLst>
        <pc:graphicFrameChg chg="modGraphic">
          <ac:chgData name="Jorge Lopez" userId="de523948-0a37-4855-b48b-ebfd2c5eb591" providerId="ADAL" clId="{212415DF-E599-41E8-AC0A-7F8FCCE3613F}" dt="2024-02-28T18:24:26.397" v="26" actId="313"/>
          <ac:graphicFrameMkLst>
            <pc:docMk/>
            <pc:sldMk cId="2797260815" sldId="2147478916"/>
            <ac:graphicFrameMk id="6" creationId="{600A0CC9-8950-3E00-81D5-257123AA7073}"/>
          </ac:graphicFrameMkLst>
        </pc:graphicFrameChg>
      </pc:sldChg>
      <pc:sldChg chg="modSp mod">
        <pc:chgData name="Jorge Lopez" userId="de523948-0a37-4855-b48b-ebfd2c5eb591" providerId="ADAL" clId="{212415DF-E599-41E8-AC0A-7F8FCCE3613F}" dt="2024-02-28T18:24:23.476" v="24" actId="313"/>
        <pc:sldMkLst>
          <pc:docMk/>
          <pc:sldMk cId="3037966580" sldId="2147478965"/>
        </pc:sldMkLst>
        <pc:spChg chg="mod">
          <ac:chgData name="Jorge Lopez" userId="de523948-0a37-4855-b48b-ebfd2c5eb591" providerId="ADAL" clId="{212415DF-E599-41E8-AC0A-7F8FCCE3613F}" dt="2024-02-28T18:24:23.476" v="24" actId="313"/>
          <ac:spMkLst>
            <pc:docMk/>
            <pc:sldMk cId="3037966580" sldId="2147478965"/>
            <ac:spMk id="3" creationId="{5B0DC8AA-0BAE-0E80-4FAA-0B6CA0C0B1CC}"/>
          </ac:spMkLst>
        </pc:spChg>
      </pc:sldChg>
      <pc:sldChg chg="mod modShow">
        <pc:chgData name="Jorge Lopez" userId="de523948-0a37-4855-b48b-ebfd2c5eb591" providerId="ADAL" clId="{212415DF-E599-41E8-AC0A-7F8FCCE3613F}" dt="2024-02-28T19:39:51.609" v="27" actId="729"/>
        <pc:sldMkLst>
          <pc:docMk/>
          <pc:sldMk cId="2975906173" sldId="2147481151"/>
        </pc:sldMkLst>
      </pc:sldChg>
    </pc:docChg>
  </pc:docChgLst>
  <pc:docChgLst>
    <pc:chgData name="Jorge Lopez" userId="de523948-0a37-4855-b48b-ebfd2c5eb591" providerId="ADAL" clId="{F78EA752-B057-46ED-B7C0-C79787A8F296}"/>
    <pc:docChg chg="delSld modSection">
      <pc:chgData name="Jorge Lopez" userId="de523948-0a37-4855-b48b-ebfd2c5eb591" providerId="ADAL" clId="{F78EA752-B057-46ED-B7C0-C79787A8F296}" dt="2024-01-24T16:51:46.998" v="2" actId="47"/>
      <pc:docMkLst>
        <pc:docMk/>
      </pc:docMkLst>
      <pc:sldChg chg="del">
        <pc:chgData name="Jorge Lopez" userId="de523948-0a37-4855-b48b-ebfd2c5eb591" providerId="ADAL" clId="{F78EA752-B057-46ED-B7C0-C79787A8F296}" dt="2024-01-24T16:51:44.791" v="1" actId="47"/>
        <pc:sldMkLst>
          <pc:docMk/>
          <pc:sldMk cId="2359578040" sldId="2147478919"/>
        </pc:sldMkLst>
      </pc:sldChg>
      <pc:sldChg chg="del">
        <pc:chgData name="Jorge Lopez" userId="de523948-0a37-4855-b48b-ebfd2c5eb591" providerId="ADAL" clId="{F78EA752-B057-46ED-B7C0-C79787A8F296}" dt="2024-01-24T16:51:46.998" v="2" actId="47"/>
        <pc:sldMkLst>
          <pc:docMk/>
          <pc:sldMk cId="1789749506" sldId="2147478920"/>
        </pc:sldMkLst>
      </pc:sldChg>
      <pc:sldChg chg="del">
        <pc:chgData name="Jorge Lopez" userId="de523948-0a37-4855-b48b-ebfd2c5eb591" providerId="ADAL" clId="{F78EA752-B057-46ED-B7C0-C79787A8F296}" dt="2024-01-24T16:35:43" v="0" actId="47"/>
        <pc:sldMkLst>
          <pc:docMk/>
          <pc:sldMk cId="1142991816" sldId="2147481150"/>
        </pc:sldMkLst>
      </pc:sldChg>
    </pc:docChg>
  </pc:docChgLst>
  <pc:docChgLst>
    <pc:chgData name="Jorge Lopez" userId="de523948-0a37-4855-b48b-ebfd2c5eb591" providerId="ADAL" clId="{5B91E978-023C-420C-91F6-34CC606D6D13}"/>
    <pc:docChg chg="modSld">
      <pc:chgData name="Jorge Lopez" userId="de523948-0a37-4855-b48b-ebfd2c5eb591" providerId="ADAL" clId="{5B91E978-023C-420C-91F6-34CC606D6D13}" dt="2024-09-12T14:16:48.280" v="194" actId="20577"/>
      <pc:docMkLst>
        <pc:docMk/>
      </pc:docMkLst>
      <pc:sldChg chg="modSp mod">
        <pc:chgData name="Jorge Lopez" userId="de523948-0a37-4855-b48b-ebfd2c5eb591" providerId="ADAL" clId="{5B91E978-023C-420C-91F6-34CC606D6D13}" dt="2024-09-12T14:13:38.144" v="40" actId="20577"/>
        <pc:sldMkLst>
          <pc:docMk/>
          <pc:sldMk cId="531261392" sldId="2147470292"/>
        </pc:sldMkLst>
        <pc:graphicFrameChg chg="modGraphic">
          <ac:chgData name="Jorge Lopez" userId="de523948-0a37-4855-b48b-ebfd2c5eb591" providerId="ADAL" clId="{5B91E978-023C-420C-91F6-34CC606D6D13}" dt="2024-09-12T14:13:38.144" v="40" actId="20577"/>
          <ac:graphicFrameMkLst>
            <pc:docMk/>
            <pc:sldMk cId="531261392" sldId="2147470292"/>
            <ac:graphicFrameMk id="5" creationId="{58ED357E-E2A2-C78B-E636-5AA7C821420C}"/>
          </ac:graphicFrameMkLst>
        </pc:graphicFrameChg>
      </pc:sldChg>
      <pc:sldChg chg="modSp mod">
        <pc:chgData name="Jorge Lopez" userId="de523948-0a37-4855-b48b-ebfd2c5eb591" providerId="ADAL" clId="{5B91E978-023C-420C-91F6-34CC606D6D13}" dt="2024-09-12T14:16:48.280" v="194" actId="20577"/>
        <pc:sldMkLst>
          <pc:docMk/>
          <pc:sldMk cId="2246776829" sldId="2147470295"/>
        </pc:sldMkLst>
        <pc:spChg chg="mod">
          <ac:chgData name="Jorge Lopez" userId="de523948-0a37-4855-b48b-ebfd2c5eb591" providerId="ADAL" clId="{5B91E978-023C-420C-91F6-34CC606D6D13}" dt="2024-09-12T14:16:48.280" v="194" actId="20577"/>
          <ac:spMkLst>
            <pc:docMk/>
            <pc:sldMk cId="2246776829" sldId="2147470295"/>
            <ac:spMk id="27" creationId="{DF44E84A-D2A0-4957-64E3-E8CD8B9250E5}"/>
          </ac:spMkLst>
        </pc:spChg>
      </pc:sldChg>
      <pc:sldChg chg="modSp mod">
        <pc:chgData name="Jorge Lopez" userId="de523948-0a37-4855-b48b-ebfd2c5eb591" providerId="ADAL" clId="{5B91E978-023C-420C-91F6-34CC606D6D13}" dt="2024-09-12T14:13:45.318" v="75" actId="20577"/>
        <pc:sldMkLst>
          <pc:docMk/>
          <pc:sldMk cId="1380742607" sldId="2147470298"/>
        </pc:sldMkLst>
        <pc:graphicFrameChg chg="modGraphic">
          <ac:chgData name="Jorge Lopez" userId="de523948-0a37-4855-b48b-ebfd2c5eb591" providerId="ADAL" clId="{5B91E978-023C-420C-91F6-34CC606D6D13}" dt="2024-09-12T14:13:45.318" v="75" actId="20577"/>
          <ac:graphicFrameMkLst>
            <pc:docMk/>
            <pc:sldMk cId="1380742607" sldId="2147470298"/>
            <ac:graphicFrameMk id="5" creationId="{58ED357E-E2A2-C78B-E636-5AA7C821420C}"/>
          </ac:graphicFrameMkLst>
        </pc:graphicFrameChg>
      </pc:sldChg>
      <pc:sldChg chg="modSp mod">
        <pc:chgData name="Jorge Lopez" userId="de523948-0a37-4855-b48b-ebfd2c5eb591" providerId="ADAL" clId="{5B91E978-023C-420C-91F6-34CC606D6D13}" dt="2024-09-12T14:13:53.533" v="114" actId="20577"/>
        <pc:sldMkLst>
          <pc:docMk/>
          <pc:sldMk cId="2623419130" sldId="2147470299"/>
        </pc:sldMkLst>
        <pc:graphicFrameChg chg="modGraphic">
          <ac:chgData name="Jorge Lopez" userId="de523948-0a37-4855-b48b-ebfd2c5eb591" providerId="ADAL" clId="{5B91E978-023C-420C-91F6-34CC606D6D13}" dt="2024-09-12T14:13:53.533" v="114" actId="20577"/>
          <ac:graphicFrameMkLst>
            <pc:docMk/>
            <pc:sldMk cId="2623419130" sldId="2147470299"/>
            <ac:graphicFrameMk id="12" creationId="{0B5FC46C-4A42-9023-8ED8-229C702B685A}"/>
          </ac:graphicFrameMkLst>
        </pc:graphicFrameChg>
      </pc:sldChg>
      <pc:sldChg chg="modSp mod">
        <pc:chgData name="Jorge Lopez" userId="de523948-0a37-4855-b48b-ebfd2c5eb591" providerId="ADAL" clId="{5B91E978-023C-420C-91F6-34CC606D6D13}" dt="2024-09-12T14:14:01.629" v="147" actId="20577"/>
        <pc:sldMkLst>
          <pc:docMk/>
          <pc:sldMk cId="2320819395" sldId="2147478946"/>
        </pc:sldMkLst>
        <pc:graphicFrameChg chg="modGraphic">
          <ac:chgData name="Jorge Lopez" userId="de523948-0a37-4855-b48b-ebfd2c5eb591" providerId="ADAL" clId="{5B91E978-023C-420C-91F6-34CC606D6D13}" dt="2024-09-12T14:14:01.629" v="147" actId="20577"/>
          <ac:graphicFrameMkLst>
            <pc:docMk/>
            <pc:sldMk cId="2320819395" sldId="2147478946"/>
            <ac:graphicFrameMk id="12" creationId="{0B5FC46C-4A42-9023-8ED8-229C702B685A}"/>
          </ac:graphicFrameMkLst>
        </pc:graphicFrameChg>
      </pc:sldChg>
      <pc:sldChg chg="modSp mod">
        <pc:chgData name="Jorge Lopez" userId="de523948-0a37-4855-b48b-ebfd2c5eb591" providerId="ADAL" clId="{5B91E978-023C-420C-91F6-34CC606D6D13}" dt="2024-09-12T14:14:10.600" v="192" actId="20577"/>
        <pc:sldMkLst>
          <pc:docMk/>
          <pc:sldMk cId="189088010" sldId="2147478967"/>
        </pc:sldMkLst>
        <pc:graphicFrameChg chg="modGraphic">
          <ac:chgData name="Jorge Lopez" userId="de523948-0a37-4855-b48b-ebfd2c5eb591" providerId="ADAL" clId="{5B91E978-023C-420C-91F6-34CC606D6D13}" dt="2024-09-12T14:14:10.600" v="192" actId="20577"/>
          <ac:graphicFrameMkLst>
            <pc:docMk/>
            <pc:sldMk cId="189088010" sldId="2147478967"/>
            <ac:graphicFrameMk id="21" creationId="{437E7022-E5F0-DBD9-C9BF-90EEA5332C57}"/>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727AAC-984C-4714-9CD6-529E95D89950}"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0FD5EDC-B2D5-4490-B6A6-F350ACF244DD}">
      <dgm:prSet/>
      <dgm:spPr/>
      <dgm:t>
        <a:bodyPr/>
        <a:lstStyle/>
        <a:p>
          <a:r>
            <a:rPr lang="en-US" b="0" i="0"/>
            <a:t>Send custom email Notifications</a:t>
          </a:r>
          <a:endParaRPr lang="en-US"/>
        </a:p>
      </dgm:t>
    </dgm:pt>
    <dgm:pt modelId="{B656D7DA-823C-434C-824E-F21023015B5E}" type="parTrans" cxnId="{B982843E-3F39-459F-9E39-DED7ED438B53}">
      <dgm:prSet/>
      <dgm:spPr/>
      <dgm:t>
        <a:bodyPr/>
        <a:lstStyle/>
        <a:p>
          <a:endParaRPr lang="en-US"/>
        </a:p>
      </dgm:t>
    </dgm:pt>
    <dgm:pt modelId="{6BA9337B-71BB-498A-9945-27FB16347852}" type="sibTrans" cxnId="{B982843E-3F39-459F-9E39-DED7ED438B53}">
      <dgm:prSet phldrT="1" phldr="0"/>
      <dgm:spPr/>
      <dgm:t>
        <a:bodyPr/>
        <a:lstStyle/>
        <a:p>
          <a:endParaRPr lang="en-US"/>
        </a:p>
      </dgm:t>
    </dgm:pt>
    <dgm:pt modelId="{CA571F52-FB92-476C-8D3C-23BA34643DA2}">
      <dgm:prSet/>
      <dgm:spPr/>
      <dgm:t>
        <a:bodyPr/>
        <a:lstStyle/>
        <a:p>
          <a:r>
            <a:rPr lang="en-US"/>
            <a:t>Send Teams notification </a:t>
          </a:r>
        </a:p>
      </dgm:t>
    </dgm:pt>
    <dgm:pt modelId="{ACDB22F5-E11B-40BD-8569-B7F97C3F308B}" type="parTrans" cxnId="{7A1F15B6-D8AB-4B14-AF3E-C71A0DF02405}">
      <dgm:prSet/>
      <dgm:spPr/>
      <dgm:t>
        <a:bodyPr/>
        <a:lstStyle/>
        <a:p>
          <a:endParaRPr lang="en-US"/>
        </a:p>
      </dgm:t>
    </dgm:pt>
    <dgm:pt modelId="{61B2AB4A-2E5B-43D2-BDC0-D5C9856310A4}" type="sibTrans" cxnId="{7A1F15B6-D8AB-4B14-AF3E-C71A0DF02405}">
      <dgm:prSet phldrT="2" phldr="0"/>
      <dgm:spPr/>
      <dgm:t>
        <a:bodyPr/>
        <a:lstStyle/>
        <a:p>
          <a:endParaRPr lang="en-US"/>
        </a:p>
      </dgm:t>
    </dgm:pt>
    <dgm:pt modelId="{0D83AFA0-3791-4CB6-88C7-A99221BDBEA5}">
      <dgm:prSet/>
      <dgm:spPr/>
      <dgm:t>
        <a:bodyPr/>
        <a:lstStyle/>
        <a:p>
          <a:r>
            <a:rPr lang="en-US" b="0" i="0"/>
            <a:t>Get user information from other applications  </a:t>
          </a:r>
          <a:endParaRPr lang="en-US"/>
        </a:p>
      </dgm:t>
    </dgm:pt>
    <dgm:pt modelId="{E9A7FC92-94C7-4BFB-82D1-0D97238188C9}" type="parTrans" cxnId="{95C4AD56-0D0F-4665-8D52-EFB55240C8C9}">
      <dgm:prSet/>
      <dgm:spPr/>
      <dgm:t>
        <a:bodyPr/>
        <a:lstStyle/>
        <a:p>
          <a:endParaRPr lang="en-US"/>
        </a:p>
      </dgm:t>
    </dgm:pt>
    <dgm:pt modelId="{A0AB0E4D-D4E4-45BA-BD27-BECB9798CB27}" type="sibTrans" cxnId="{95C4AD56-0D0F-4665-8D52-EFB55240C8C9}">
      <dgm:prSet phldrT="3" phldr="0"/>
      <dgm:spPr/>
      <dgm:t>
        <a:bodyPr/>
        <a:lstStyle/>
        <a:p>
          <a:endParaRPr lang="en-US"/>
        </a:p>
      </dgm:t>
    </dgm:pt>
    <dgm:pt modelId="{F4092EBA-B0D3-4A2E-9217-5B0ADF8D496B}">
      <dgm:prSet/>
      <dgm:spPr/>
      <dgm:t>
        <a:bodyPr/>
        <a:lstStyle/>
        <a:p>
          <a:r>
            <a:rPr lang="en-US"/>
            <a:t>Writeback user information to external systems</a:t>
          </a:r>
        </a:p>
      </dgm:t>
    </dgm:pt>
    <dgm:pt modelId="{792F3FB8-5EB1-4E07-B854-401614637917}" type="parTrans" cxnId="{19EFD776-BF54-4F2B-8822-CFCD090C3E90}">
      <dgm:prSet/>
      <dgm:spPr/>
      <dgm:t>
        <a:bodyPr/>
        <a:lstStyle/>
        <a:p>
          <a:endParaRPr lang="en-US"/>
        </a:p>
      </dgm:t>
    </dgm:pt>
    <dgm:pt modelId="{E6374933-9A6D-4BAB-8216-0DD8B7B63B2A}" type="sibTrans" cxnId="{19EFD776-BF54-4F2B-8822-CFCD090C3E90}">
      <dgm:prSet phldrT="4" phldr="0"/>
      <dgm:spPr/>
      <dgm:t>
        <a:bodyPr/>
        <a:lstStyle/>
        <a:p>
          <a:endParaRPr lang="en-US"/>
        </a:p>
      </dgm:t>
    </dgm:pt>
    <dgm:pt modelId="{C24B33F4-E604-445B-B4D8-24ACDC762707}">
      <dgm:prSet/>
      <dgm:spPr/>
      <dgm:t>
        <a:bodyPr/>
        <a:lstStyle/>
        <a:p>
          <a:r>
            <a:rPr lang="en-US"/>
            <a:t>Call an External web api to trigger actions on external systems</a:t>
          </a:r>
        </a:p>
      </dgm:t>
    </dgm:pt>
    <dgm:pt modelId="{0F8155E7-6B5F-4570-969B-A9529A7E654F}" type="parTrans" cxnId="{53912B5F-3AEA-47D8-8134-EDA16E7B1E0A}">
      <dgm:prSet/>
      <dgm:spPr/>
      <dgm:t>
        <a:bodyPr/>
        <a:lstStyle/>
        <a:p>
          <a:endParaRPr lang="en-US"/>
        </a:p>
      </dgm:t>
    </dgm:pt>
    <dgm:pt modelId="{2A02E7D3-582E-427D-9298-5A6BA6A9872D}" type="sibTrans" cxnId="{53912B5F-3AEA-47D8-8134-EDA16E7B1E0A}">
      <dgm:prSet phldrT="5" phldr="0"/>
      <dgm:spPr/>
      <dgm:t>
        <a:bodyPr/>
        <a:lstStyle/>
        <a:p>
          <a:endParaRPr lang="en-US"/>
        </a:p>
      </dgm:t>
    </dgm:pt>
    <dgm:pt modelId="{E3CAEDFC-0F95-40F1-B980-590C371A3C6C}">
      <dgm:prSet/>
      <dgm:spPr/>
      <dgm:t>
        <a:bodyPr/>
        <a:lstStyle/>
        <a:p>
          <a:r>
            <a:rPr lang="en-US"/>
            <a:t>Creating a set of tasks in Microsoft  planner</a:t>
          </a:r>
        </a:p>
      </dgm:t>
    </dgm:pt>
    <dgm:pt modelId="{DCF2F0F3-5964-448A-AF8C-4894ECA3216F}" type="parTrans" cxnId="{87A2BAD0-6844-4D2D-9EB1-B89D40237985}">
      <dgm:prSet/>
      <dgm:spPr/>
      <dgm:t>
        <a:bodyPr/>
        <a:lstStyle/>
        <a:p>
          <a:endParaRPr lang="en-US"/>
        </a:p>
      </dgm:t>
    </dgm:pt>
    <dgm:pt modelId="{6A227DB1-CC9D-415F-AE02-7F1B4BC69677}" type="sibTrans" cxnId="{87A2BAD0-6844-4D2D-9EB1-B89D40237985}">
      <dgm:prSet phldrT="6" phldr="0"/>
      <dgm:spPr/>
      <dgm:t>
        <a:bodyPr/>
        <a:lstStyle/>
        <a:p>
          <a:endParaRPr lang="en-US"/>
        </a:p>
      </dgm:t>
    </dgm:pt>
    <dgm:pt modelId="{E6E28A00-2BC9-4917-94D9-E3DEDB6702FA}">
      <dgm:prSet/>
      <dgm:spPr/>
      <dgm:t>
        <a:bodyPr/>
        <a:lstStyle/>
        <a:p>
          <a:r>
            <a:rPr lang="en-US" b="0" i="0"/>
            <a:t>Generate a T</a:t>
          </a:r>
          <a:r>
            <a:rPr lang="en-US"/>
            <a:t>AP </a:t>
          </a:r>
        </a:p>
      </dgm:t>
    </dgm:pt>
    <dgm:pt modelId="{55126880-8F1E-4C41-883A-CB55E50A7956}" type="parTrans" cxnId="{B1D9D15C-3716-4CC9-AA52-FB87D1A7B87E}">
      <dgm:prSet/>
      <dgm:spPr/>
      <dgm:t>
        <a:bodyPr/>
        <a:lstStyle/>
        <a:p>
          <a:endParaRPr lang="en-US"/>
        </a:p>
      </dgm:t>
    </dgm:pt>
    <dgm:pt modelId="{63F8C42F-5961-44E0-9FBB-EF26262F5405}" type="sibTrans" cxnId="{B1D9D15C-3716-4CC9-AA52-FB87D1A7B87E}">
      <dgm:prSet phldrT="7" phldr="0"/>
      <dgm:spPr/>
      <dgm:t>
        <a:bodyPr/>
        <a:lstStyle/>
        <a:p>
          <a:endParaRPr lang="en-US"/>
        </a:p>
      </dgm:t>
    </dgm:pt>
    <dgm:pt modelId="{F1667367-F9FD-438B-B255-435BF99F801E}" type="pres">
      <dgm:prSet presAssocID="{24727AAC-984C-4714-9CD6-529E95D89950}" presName="vert0" presStyleCnt="0">
        <dgm:presLayoutVars>
          <dgm:dir/>
          <dgm:animOne val="branch"/>
          <dgm:animLvl val="lvl"/>
        </dgm:presLayoutVars>
      </dgm:prSet>
      <dgm:spPr/>
    </dgm:pt>
    <dgm:pt modelId="{E6E90E33-B746-4F54-B836-7D77D9DC315E}" type="pres">
      <dgm:prSet presAssocID="{10FD5EDC-B2D5-4490-B6A6-F350ACF244DD}" presName="thickLine" presStyleLbl="alignNode1" presStyleIdx="0" presStyleCnt="7"/>
      <dgm:spPr/>
    </dgm:pt>
    <dgm:pt modelId="{F697AB5F-2B6F-48F4-B06E-871CF748ABB9}" type="pres">
      <dgm:prSet presAssocID="{10FD5EDC-B2D5-4490-B6A6-F350ACF244DD}" presName="horz1" presStyleCnt="0"/>
      <dgm:spPr/>
    </dgm:pt>
    <dgm:pt modelId="{102469CE-CB57-43FD-A438-38E7BF6528FA}" type="pres">
      <dgm:prSet presAssocID="{10FD5EDC-B2D5-4490-B6A6-F350ACF244DD}" presName="tx1" presStyleLbl="revTx" presStyleIdx="0" presStyleCnt="7"/>
      <dgm:spPr/>
    </dgm:pt>
    <dgm:pt modelId="{A791955C-B787-4233-AC9F-BA454DB21BD0}" type="pres">
      <dgm:prSet presAssocID="{10FD5EDC-B2D5-4490-B6A6-F350ACF244DD}" presName="vert1" presStyleCnt="0"/>
      <dgm:spPr/>
    </dgm:pt>
    <dgm:pt modelId="{D3B19E3C-2B9D-4D3A-A8F4-4F2DE7976441}" type="pres">
      <dgm:prSet presAssocID="{CA571F52-FB92-476C-8D3C-23BA34643DA2}" presName="thickLine" presStyleLbl="alignNode1" presStyleIdx="1" presStyleCnt="7"/>
      <dgm:spPr/>
    </dgm:pt>
    <dgm:pt modelId="{EBA9BAD3-AD9F-4ACD-9A16-C9545D59902D}" type="pres">
      <dgm:prSet presAssocID="{CA571F52-FB92-476C-8D3C-23BA34643DA2}" presName="horz1" presStyleCnt="0"/>
      <dgm:spPr/>
    </dgm:pt>
    <dgm:pt modelId="{F266C259-A97F-4C07-8803-B34A29E7F75B}" type="pres">
      <dgm:prSet presAssocID="{CA571F52-FB92-476C-8D3C-23BA34643DA2}" presName="tx1" presStyleLbl="revTx" presStyleIdx="1" presStyleCnt="7"/>
      <dgm:spPr/>
    </dgm:pt>
    <dgm:pt modelId="{C9F5DFC1-54E3-4971-BE03-8CDE4599EC0F}" type="pres">
      <dgm:prSet presAssocID="{CA571F52-FB92-476C-8D3C-23BA34643DA2}" presName="vert1" presStyleCnt="0"/>
      <dgm:spPr/>
    </dgm:pt>
    <dgm:pt modelId="{C8044C6C-AC48-4771-AC06-A3F9AA2EF0F7}" type="pres">
      <dgm:prSet presAssocID="{0D83AFA0-3791-4CB6-88C7-A99221BDBEA5}" presName="thickLine" presStyleLbl="alignNode1" presStyleIdx="2" presStyleCnt="7"/>
      <dgm:spPr/>
    </dgm:pt>
    <dgm:pt modelId="{DEE44099-D9A5-414B-BFA9-5BE931410E9E}" type="pres">
      <dgm:prSet presAssocID="{0D83AFA0-3791-4CB6-88C7-A99221BDBEA5}" presName="horz1" presStyleCnt="0"/>
      <dgm:spPr/>
    </dgm:pt>
    <dgm:pt modelId="{4D5877A6-AE10-4F6D-8E18-768C988B6C6E}" type="pres">
      <dgm:prSet presAssocID="{0D83AFA0-3791-4CB6-88C7-A99221BDBEA5}" presName="tx1" presStyleLbl="revTx" presStyleIdx="2" presStyleCnt="7"/>
      <dgm:spPr/>
    </dgm:pt>
    <dgm:pt modelId="{956AAC59-C1F4-4D37-91E0-674A4CADB5E0}" type="pres">
      <dgm:prSet presAssocID="{0D83AFA0-3791-4CB6-88C7-A99221BDBEA5}" presName="vert1" presStyleCnt="0"/>
      <dgm:spPr/>
    </dgm:pt>
    <dgm:pt modelId="{88A83386-7643-4710-A1FA-8DD0D9111EE8}" type="pres">
      <dgm:prSet presAssocID="{F4092EBA-B0D3-4A2E-9217-5B0ADF8D496B}" presName="thickLine" presStyleLbl="alignNode1" presStyleIdx="3" presStyleCnt="7"/>
      <dgm:spPr/>
    </dgm:pt>
    <dgm:pt modelId="{5ACD0541-1512-4AD9-BA2C-4BB8A29FFE3D}" type="pres">
      <dgm:prSet presAssocID="{F4092EBA-B0D3-4A2E-9217-5B0ADF8D496B}" presName="horz1" presStyleCnt="0"/>
      <dgm:spPr/>
    </dgm:pt>
    <dgm:pt modelId="{54F2A034-4CF3-433E-8A58-6B68D882C5E5}" type="pres">
      <dgm:prSet presAssocID="{F4092EBA-B0D3-4A2E-9217-5B0ADF8D496B}" presName="tx1" presStyleLbl="revTx" presStyleIdx="3" presStyleCnt="7"/>
      <dgm:spPr/>
    </dgm:pt>
    <dgm:pt modelId="{CCC61B4B-DE40-4AB8-87D2-0AFB73BF0BEF}" type="pres">
      <dgm:prSet presAssocID="{F4092EBA-B0D3-4A2E-9217-5B0ADF8D496B}" presName="vert1" presStyleCnt="0"/>
      <dgm:spPr/>
    </dgm:pt>
    <dgm:pt modelId="{629B1DC1-4790-48EB-832C-8240405DA0C5}" type="pres">
      <dgm:prSet presAssocID="{C24B33F4-E604-445B-B4D8-24ACDC762707}" presName="thickLine" presStyleLbl="alignNode1" presStyleIdx="4" presStyleCnt="7"/>
      <dgm:spPr/>
    </dgm:pt>
    <dgm:pt modelId="{B12F2DF9-7F07-4FB8-874F-3130BCE3DF86}" type="pres">
      <dgm:prSet presAssocID="{C24B33F4-E604-445B-B4D8-24ACDC762707}" presName="horz1" presStyleCnt="0"/>
      <dgm:spPr/>
    </dgm:pt>
    <dgm:pt modelId="{F51AFB0C-5DC2-4582-B9BB-EAE38B71F4E8}" type="pres">
      <dgm:prSet presAssocID="{C24B33F4-E604-445B-B4D8-24ACDC762707}" presName="tx1" presStyleLbl="revTx" presStyleIdx="4" presStyleCnt="7"/>
      <dgm:spPr/>
    </dgm:pt>
    <dgm:pt modelId="{11981D37-E084-4CC2-ABC3-93507769858E}" type="pres">
      <dgm:prSet presAssocID="{C24B33F4-E604-445B-B4D8-24ACDC762707}" presName="vert1" presStyleCnt="0"/>
      <dgm:spPr/>
    </dgm:pt>
    <dgm:pt modelId="{1FA6CEDD-279A-454A-A242-7362DA0AD995}" type="pres">
      <dgm:prSet presAssocID="{E3CAEDFC-0F95-40F1-B980-590C371A3C6C}" presName="thickLine" presStyleLbl="alignNode1" presStyleIdx="5" presStyleCnt="7"/>
      <dgm:spPr/>
    </dgm:pt>
    <dgm:pt modelId="{16FA8066-4CDC-4DA8-865C-AA39E2A0559D}" type="pres">
      <dgm:prSet presAssocID="{E3CAEDFC-0F95-40F1-B980-590C371A3C6C}" presName="horz1" presStyleCnt="0"/>
      <dgm:spPr/>
    </dgm:pt>
    <dgm:pt modelId="{D9F0A4C2-26C7-4E12-80D7-FB743A5EAB5F}" type="pres">
      <dgm:prSet presAssocID="{E3CAEDFC-0F95-40F1-B980-590C371A3C6C}" presName="tx1" presStyleLbl="revTx" presStyleIdx="5" presStyleCnt="7"/>
      <dgm:spPr/>
    </dgm:pt>
    <dgm:pt modelId="{2EC4ED1E-B195-4A9B-AEDE-D77A7B7FCDAA}" type="pres">
      <dgm:prSet presAssocID="{E3CAEDFC-0F95-40F1-B980-590C371A3C6C}" presName="vert1" presStyleCnt="0"/>
      <dgm:spPr/>
    </dgm:pt>
    <dgm:pt modelId="{C736B407-E248-48BB-8177-2238D2126C55}" type="pres">
      <dgm:prSet presAssocID="{E6E28A00-2BC9-4917-94D9-E3DEDB6702FA}" presName="thickLine" presStyleLbl="alignNode1" presStyleIdx="6" presStyleCnt="7"/>
      <dgm:spPr/>
    </dgm:pt>
    <dgm:pt modelId="{3873A8D7-0C42-4A77-BF95-335A16237356}" type="pres">
      <dgm:prSet presAssocID="{E6E28A00-2BC9-4917-94D9-E3DEDB6702FA}" presName="horz1" presStyleCnt="0"/>
      <dgm:spPr/>
    </dgm:pt>
    <dgm:pt modelId="{85EA9A7F-65C3-4B6F-B590-2F86D3DE6A94}" type="pres">
      <dgm:prSet presAssocID="{E6E28A00-2BC9-4917-94D9-E3DEDB6702FA}" presName="tx1" presStyleLbl="revTx" presStyleIdx="6" presStyleCnt="7"/>
      <dgm:spPr/>
    </dgm:pt>
    <dgm:pt modelId="{D6E47A1B-F3F1-421E-9864-0683F9C735A4}" type="pres">
      <dgm:prSet presAssocID="{E6E28A00-2BC9-4917-94D9-E3DEDB6702FA}" presName="vert1" presStyleCnt="0"/>
      <dgm:spPr/>
    </dgm:pt>
  </dgm:ptLst>
  <dgm:cxnLst>
    <dgm:cxn modelId="{B982843E-3F39-459F-9E39-DED7ED438B53}" srcId="{24727AAC-984C-4714-9CD6-529E95D89950}" destId="{10FD5EDC-B2D5-4490-B6A6-F350ACF244DD}" srcOrd="0" destOrd="0" parTransId="{B656D7DA-823C-434C-824E-F21023015B5E}" sibTransId="{6BA9337B-71BB-498A-9945-27FB16347852}"/>
    <dgm:cxn modelId="{B1D9D15C-3716-4CC9-AA52-FB87D1A7B87E}" srcId="{24727AAC-984C-4714-9CD6-529E95D89950}" destId="{E6E28A00-2BC9-4917-94D9-E3DEDB6702FA}" srcOrd="6" destOrd="0" parTransId="{55126880-8F1E-4C41-883A-CB55E50A7956}" sibTransId="{63F8C42F-5961-44E0-9FBB-EF26262F5405}"/>
    <dgm:cxn modelId="{53912B5F-3AEA-47D8-8134-EDA16E7B1E0A}" srcId="{24727AAC-984C-4714-9CD6-529E95D89950}" destId="{C24B33F4-E604-445B-B4D8-24ACDC762707}" srcOrd="4" destOrd="0" parTransId="{0F8155E7-6B5F-4570-969B-A9529A7E654F}" sibTransId="{2A02E7D3-582E-427D-9298-5A6BA6A9872D}"/>
    <dgm:cxn modelId="{A7D15046-E4E5-454D-A6A0-9752EFB46AA9}" type="presOf" srcId="{C24B33F4-E604-445B-B4D8-24ACDC762707}" destId="{F51AFB0C-5DC2-4582-B9BB-EAE38B71F4E8}" srcOrd="0" destOrd="0" presId="urn:microsoft.com/office/officeart/2008/layout/LinedList"/>
    <dgm:cxn modelId="{0CDC444A-8D9F-425D-A180-BB8C36B98046}" type="presOf" srcId="{F4092EBA-B0D3-4A2E-9217-5B0ADF8D496B}" destId="{54F2A034-4CF3-433E-8A58-6B68D882C5E5}" srcOrd="0" destOrd="0" presId="urn:microsoft.com/office/officeart/2008/layout/LinedList"/>
    <dgm:cxn modelId="{95C4AD56-0D0F-4665-8D52-EFB55240C8C9}" srcId="{24727AAC-984C-4714-9CD6-529E95D89950}" destId="{0D83AFA0-3791-4CB6-88C7-A99221BDBEA5}" srcOrd="2" destOrd="0" parTransId="{E9A7FC92-94C7-4BFB-82D1-0D97238188C9}" sibTransId="{A0AB0E4D-D4E4-45BA-BD27-BECB9798CB27}"/>
    <dgm:cxn modelId="{19EFD776-BF54-4F2B-8822-CFCD090C3E90}" srcId="{24727AAC-984C-4714-9CD6-529E95D89950}" destId="{F4092EBA-B0D3-4A2E-9217-5B0ADF8D496B}" srcOrd="3" destOrd="0" parTransId="{792F3FB8-5EB1-4E07-B854-401614637917}" sibTransId="{E6374933-9A6D-4BAB-8216-0DD8B7B63B2A}"/>
    <dgm:cxn modelId="{7026E157-BCE5-4BB1-B0E7-77C7B903F0AC}" type="presOf" srcId="{24727AAC-984C-4714-9CD6-529E95D89950}" destId="{F1667367-F9FD-438B-B255-435BF99F801E}" srcOrd="0" destOrd="0" presId="urn:microsoft.com/office/officeart/2008/layout/LinedList"/>
    <dgm:cxn modelId="{31298787-7C67-473E-ABE7-44A210954E9E}" type="presOf" srcId="{E6E28A00-2BC9-4917-94D9-E3DEDB6702FA}" destId="{85EA9A7F-65C3-4B6F-B590-2F86D3DE6A94}" srcOrd="0" destOrd="0" presId="urn:microsoft.com/office/officeart/2008/layout/LinedList"/>
    <dgm:cxn modelId="{FD81A2AE-CE71-4DC4-BB3A-4B0DA5D0367A}" type="presOf" srcId="{E3CAEDFC-0F95-40F1-B980-590C371A3C6C}" destId="{D9F0A4C2-26C7-4E12-80D7-FB743A5EAB5F}" srcOrd="0" destOrd="0" presId="urn:microsoft.com/office/officeart/2008/layout/LinedList"/>
    <dgm:cxn modelId="{7A1F15B6-D8AB-4B14-AF3E-C71A0DF02405}" srcId="{24727AAC-984C-4714-9CD6-529E95D89950}" destId="{CA571F52-FB92-476C-8D3C-23BA34643DA2}" srcOrd="1" destOrd="0" parTransId="{ACDB22F5-E11B-40BD-8569-B7F97C3F308B}" sibTransId="{61B2AB4A-2E5B-43D2-BDC0-D5C9856310A4}"/>
    <dgm:cxn modelId="{87A2BAD0-6844-4D2D-9EB1-B89D40237985}" srcId="{24727AAC-984C-4714-9CD6-529E95D89950}" destId="{E3CAEDFC-0F95-40F1-B980-590C371A3C6C}" srcOrd="5" destOrd="0" parTransId="{DCF2F0F3-5964-448A-AF8C-4894ECA3216F}" sibTransId="{6A227DB1-CC9D-415F-AE02-7F1B4BC69677}"/>
    <dgm:cxn modelId="{8B1AE7EC-12E7-44E1-819A-E88D621F8E8A}" type="presOf" srcId="{10FD5EDC-B2D5-4490-B6A6-F350ACF244DD}" destId="{102469CE-CB57-43FD-A438-38E7BF6528FA}" srcOrd="0" destOrd="0" presId="urn:microsoft.com/office/officeart/2008/layout/LinedList"/>
    <dgm:cxn modelId="{6B5474F6-F519-46BC-969D-E9129587E407}" type="presOf" srcId="{CA571F52-FB92-476C-8D3C-23BA34643DA2}" destId="{F266C259-A97F-4C07-8803-B34A29E7F75B}" srcOrd="0" destOrd="0" presId="urn:microsoft.com/office/officeart/2008/layout/LinedList"/>
    <dgm:cxn modelId="{69FDD6FE-94C7-4C24-97B2-6B2286075B4E}" type="presOf" srcId="{0D83AFA0-3791-4CB6-88C7-A99221BDBEA5}" destId="{4D5877A6-AE10-4F6D-8E18-768C988B6C6E}" srcOrd="0" destOrd="0" presId="urn:microsoft.com/office/officeart/2008/layout/LinedList"/>
    <dgm:cxn modelId="{13391B10-D5BC-400B-8063-1FAD221806AB}" type="presParOf" srcId="{F1667367-F9FD-438B-B255-435BF99F801E}" destId="{E6E90E33-B746-4F54-B836-7D77D9DC315E}" srcOrd="0" destOrd="0" presId="urn:microsoft.com/office/officeart/2008/layout/LinedList"/>
    <dgm:cxn modelId="{FEDF2E3E-C0CD-4CD7-B33F-6BD6FEDC113A}" type="presParOf" srcId="{F1667367-F9FD-438B-B255-435BF99F801E}" destId="{F697AB5F-2B6F-48F4-B06E-871CF748ABB9}" srcOrd="1" destOrd="0" presId="urn:microsoft.com/office/officeart/2008/layout/LinedList"/>
    <dgm:cxn modelId="{3287F9F6-1637-4FB5-99DB-4001C09F660E}" type="presParOf" srcId="{F697AB5F-2B6F-48F4-B06E-871CF748ABB9}" destId="{102469CE-CB57-43FD-A438-38E7BF6528FA}" srcOrd="0" destOrd="0" presId="urn:microsoft.com/office/officeart/2008/layout/LinedList"/>
    <dgm:cxn modelId="{7A13535C-1621-4D60-96E4-91674B3B753B}" type="presParOf" srcId="{F697AB5F-2B6F-48F4-B06E-871CF748ABB9}" destId="{A791955C-B787-4233-AC9F-BA454DB21BD0}" srcOrd="1" destOrd="0" presId="urn:microsoft.com/office/officeart/2008/layout/LinedList"/>
    <dgm:cxn modelId="{3BD71B07-BBA3-47F0-BD68-5FB659C3D407}" type="presParOf" srcId="{F1667367-F9FD-438B-B255-435BF99F801E}" destId="{D3B19E3C-2B9D-4D3A-A8F4-4F2DE7976441}" srcOrd="2" destOrd="0" presId="urn:microsoft.com/office/officeart/2008/layout/LinedList"/>
    <dgm:cxn modelId="{8D031C2B-99E4-4079-BE4C-CDFB37201132}" type="presParOf" srcId="{F1667367-F9FD-438B-B255-435BF99F801E}" destId="{EBA9BAD3-AD9F-4ACD-9A16-C9545D59902D}" srcOrd="3" destOrd="0" presId="urn:microsoft.com/office/officeart/2008/layout/LinedList"/>
    <dgm:cxn modelId="{7D1324FE-39A9-45CB-82A6-E3096A7F7BE3}" type="presParOf" srcId="{EBA9BAD3-AD9F-4ACD-9A16-C9545D59902D}" destId="{F266C259-A97F-4C07-8803-B34A29E7F75B}" srcOrd="0" destOrd="0" presId="urn:microsoft.com/office/officeart/2008/layout/LinedList"/>
    <dgm:cxn modelId="{C0365731-5560-4B89-AE5B-A22BA547DE53}" type="presParOf" srcId="{EBA9BAD3-AD9F-4ACD-9A16-C9545D59902D}" destId="{C9F5DFC1-54E3-4971-BE03-8CDE4599EC0F}" srcOrd="1" destOrd="0" presId="urn:microsoft.com/office/officeart/2008/layout/LinedList"/>
    <dgm:cxn modelId="{1981F2E0-A8E0-435D-B3AB-62C0DC615A02}" type="presParOf" srcId="{F1667367-F9FD-438B-B255-435BF99F801E}" destId="{C8044C6C-AC48-4771-AC06-A3F9AA2EF0F7}" srcOrd="4" destOrd="0" presId="urn:microsoft.com/office/officeart/2008/layout/LinedList"/>
    <dgm:cxn modelId="{CB352379-06A3-40EF-9C9D-47E9638CFBCF}" type="presParOf" srcId="{F1667367-F9FD-438B-B255-435BF99F801E}" destId="{DEE44099-D9A5-414B-BFA9-5BE931410E9E}" srcOrd="5" destOrd="0" presId="urn:microsoft.com/office/officeart/2008/layout/LinedList"/>
    <dgm:cxn modelId="{DCB76F74-A191-4270-ACAD-991E178D6BE7}" type="presParOf" srcId="{DEE44099-D9A5-414B-BFA9-5BE931410E9E}" destId="{4D5877A6-AE10-4F6D-8E18-768C988B6C6E}" srcOrd="0" destOrd="0" presId="urn:microsoft.com/office/officeart/2008/layout/LinedList"/>
    <dgm:cxn modelId="{C2700D2F-A96C-4E10-A4FD-7EAE769E4475}" type="presParOf" srcId="{DEE44099-D9A5-414B-BFA9-5BE931410E9E}" destId="{956AAC59-C1F4-4D37-91E0-674A4CADB5E0}" srcOrd="1" destOrd="0" presId="urn:microsoft.com/office/officeart/2008/layout/LinedList"/>
    <dgm:cxn modelId="{E0D433E2-3033-4023-BC69-9002E6536212}" type="presParOf" srcId="{F1667367-F9FD-438B-B255-435BF99F801E}" destId="{88A83386-7643-4710-A1FA-8DD0D9111EE8}" srcOrd="6" destOrd="0" presId="urn:microsoft.com/office/officeart/2008/layout/LinedList"/>
    <dgm:cxn modelId="{0D99F9D5-3E78-4280-8947-9F33A3242C13}" type="presParOf" srcId="{F1667367-F9FD-438B-B255-435BF99F801E}" destId="{5ACD0541-1512-4AD9-BA2C-4BB8A29FFE3D}" srcOrd="7" destOrd="0" presId="urn:microsoft.com/office/officeart/2008/layout/LinedList"/>
    <dgm:cxn modelId="{FFB9351A-C53C-4637-9DDB-25F751B33892}" type="presParOf" srcId="{5ACD0541-1512-4AD9-BA2C-4BB8A29FFE3D}" destId="{54F2A034-4CF3-433E-8A58-6B68D882C5E5}" srcOrd="0" destOrd="0" presId="urn:microsoft.com/office/officeart/2008/layout/LinedList"/>
    <dgm:cxn modelId="{1043FA5D-CC14-41E4-AD6C-94744D5B877F}" type="presParOf" srcId="{5ACD0541-1512-4AD9-BA2C-4BB8A29FFE3D}" destId="{CCC61B4B-DE40-4AB8-87D2-0AFB73BF0BEF}" srcOrd="1" destOrd="0" presId="urn:microsoft.com/office/officeart/2008/layout/LinedList"/>
    <dgm:cxn modelId="{440B923B-0D73-4669-853C-C629F6481125}" type="presParOf" srcId="{F1667367-F9FD-438B-B255-435BF99F801E}" destId="{629B1DC1-4790-48EB-832C-8240405DA0C5}" srcOrd="8" destOrd="0" presId="urn:microsoft.com/office/officeart/2008/layout/LinedList"/>
    <dgm:cxn modelId="{D9305633-787E-455A-9581-D75AC7199673}" type="presParOf" srcId="{F1667367-F9FD-438B-B255-435BF99F801E}" destId="{B12F2DF9-7F07-4FB8-874F-3130BCE3DF86}" srcOrd="9" destOrd="0" presId="urn:microsoft.com/office/officeart/2008/layout/LinedList"/>
    <dgm:cxn modelId="{A468828A-65DA-4FA6-90EC-8E58C15D071D}" type="presParOf" srcId="{B12F2DF9-7F07-4FB8-874F-3130BCE3DF86}" destId="{F51AFB0C-5DC2-4582-B9BB-EAE38B71F4E8}" srcOrd="0" destOrd="0" presId="urn:microsoft.com/office/officeart/2008/layout/LinedList"/>
    <dgm:cxn modelId="{863A17E2-7264-4942-92B4-4A01C3C7698A}" type="presParOf" srcId="{B12F2DF9-7F07-4FB8-874F-3130BCE3DF86}" destId="{11981D37-E084-4CC2-ABC3-93507769858E}" srcOrd="1" destOrd="0" presId="urn:microsoft.com/office/officeart/2008/layout/LinedList"/>
    <dgm:cxn modelId="{41140EA0-5F5A-4B66-9EFA-6499FC88AAD3}" type="presParOf" srcId="{F1667367-F9FD-438B-B255-435BF99F801E}" destId="{1FA6CEDD-279A-454A-A242-7362DA0AD995}" srcOrd="10" destOrd="0" presId="urn:microsoft.com/office/officeart/2008/layout/LinedList"/>
    <dgm:cxn modelId="{8C9AB8DA-C11B-4672-A200-50FB8A5634E2}" type="presParOf" srcId="{F1667367-F9FD-438B-B255-435BF99F801E}" destId="{16FA8066-4CDC-4DA8-865C-AA39E2A0559D}" srcOrd="11" destOrd="0" presId="urn:microsoft.com/office/officeart/2008/layout/LinedList"/>
    <dgm:cxn modelId="{40CAA02D-F02C-4FCD-A534-5504FF788AFB}" type="presParOf" srcId="{16FA8066-4CDC-4DA8-865C-AA39E2A0559D}" destId="{D9F0A4C2-26C7-4E12-80D7-FB743A5EAB5F}" srcOrd="0" destOrd="0" presId="urn:microsoft.com/office/officeart/2008/layout/LinedList"/>
    <dgm:cxn modelId="{E449DDA8-5714-455E-AD0E-FA040C0BD84E}" type="presParOf" srcId="{16FA8066-4CDC-4DA8-865C-AA39E2A0559D}" destId="{2EC4ED1E-B195-4A9B-AEDE-D77A7B7FCDAA}" srcOrd="1" destOrd="0" presId="urn:microsoft.com/office/officeart/2008/layout/LinedList"/>
    <dgm:cxn modelId="{49A9311F-5894-46CF-99CE-4DB82334FD4B}" type="presParOf" srcId="{F1667367-F9FD-438B-B255-435BF99F801E}" destId="{C736B407-E248-48BB-8177-2238D2126C55}" srcOrd="12" destOrd="0" presId="urn:microsoft.com/office/officeart/2008/layout/LinedList"/>
    <dgm:cxn modelId="{39EF70BD-36F5-4A7C-84AD-2E989775F40C}" type="presParOf" srcId="{F1667367-F9FD-438B-B255-435BF99F801E}" destId="{3873A8D7-0C42-4A77-BF95-335A16237356}" srcOrd="13" destOrd="0" presId="urn:microsoft.com/office/officeart/2008/layout/LinedList"/>
    <dgm:cxn modelId="{2B293A3C-AEAA-4599-AF97-664FB930BD76}" type="presParOf" srcId="{3873A8D7-0C42-4A77-BF95-335A16237356}" destId="{85EA9A7F-65C3-4B6F-B590-2F86D3DE6A94}" srcOrd="0" destOrd="0" presId="urn:microsoft.com/office/officeart/2008/layout/LinedList"/>
    <dgm:cxn modelId="{02EE6E07-A43B-45BF-A07D-6361093AEEA6}" type="presParOf" srcId="{3873A8D7-0C42-4A77-BF95-335A16237356}" destId="{D6E47A1B-F3F1-421E-9864-0683F9C735A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E90E33-B746-4F54-B836-7D77D9DC315E}">
      <dsp:nvSpPr>
        <dsp:cNvPr id="0" name=""/>
        <dsp:cNvSpPr/>
      </dsp:nvSpPr>
      <dsp:spPr>
        <a:xfrm>
          <a:off x="0" y="531"/>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2469CE-CB57-43FD-A438-38E7BF6528FA}">
      <dsp:nvSpPr>
        <dsp:cNvPr id="0" name=""/>
        <dsp:cNvSpPr/>
      </dsp:nvSpPr>
      <dsp:spPr>
        <a:xfrm>
          <a:off x="0" y="531"/>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Send custom email Notifications</a:t>
          </a:r>
          <a:endParaRPr lang="en-US" sz="2800" kern="1200"/>
        </a:p>
      </dsp:txBody>
      <dsp:txXfrm>
        <a:off x="0" y="531"/>
        <a:ext cx="10515600" cy="621467"/>
      </dsp:txXfrm>
    </dsp:sp>
    <dsp:sp modelId="{D3B19E3C-2B9D-4D3A-A8F4-4F2DE7976441}">
      <dsp:nvSpPr>
        <dsp:cNvPr id="0" name=""/>
        <dsp:cNvSpPr/>
      </dsp:nvSpPr>
      <dsp:spPr>
        <a:xfrm>
          <a:off x="0" y="621999"/>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66C259-A97F-4C07-8803-B34A29E7F75B}">
      <dsp:nvSpPr>
        <dsp:cNvPr id="0" name=""/>
        <dsp:cNvSpPr/>
      </dsp:nvSpPr>
      <dsp:spPr>
        <a:xfrm>
          <a:off x="0" y="621999"/>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Send Teams notification </a:t>
          </a:r>
        </a:p>
      </dsp:txBody>
      <dsp:txXfrm>
        <a:off x="0" y="621999"/>
        <a:ext cx="10515600" cy="621467"/>
      </dsp:txXfrm>
    </dsp:sp>
    <dsp:sp modelId="{C8044C6C-AC48-4771-AC06-A3F9AA2EF0F7}">
      <dsp:nvSpPr>
        <dsp:cNvPr id="0" name=""/>
        <dsp:cNvSpPr/>
      </dsp:nvSpPr>
      <dsp:spPr>
        <a:xfrm>
          <a:off x="0" y="1243467"/>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5877A6-AE10-4F6D-8E18-768C988B6C6E}">
      <dsp:nvSpPr>
        <dsp:cNvPr id="0" name=""/>
        <dsp:cNvSpPr/>
      </dsp:nvSpPr>
      <dsp:spPr>
        <a:xfrm>
          <a:off x="0" y="1243467"/>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Get user information from other applications  </a:t>
          </a:r>
          <a:endParaRPr lang="en-US" sz="2800" kern="1200"/>
        </a:p>
      </dsp:txBody>
      <dsp:txXfrm>
        <a:off x="0" y="1243467"/>
        <a:ext cx="10515600" cy="621467"/>
      </dsp:txXfrm>
    </dsp:sp>
    <dsp:sp modelId="{88A83386-7643-4710-A1FA-8DD0D9111EE8}">
      <dsp:nvSpPr>
        <dsp:cNvPr id="0" name=""/>
        <dsp:cNvSpPr/>
      </dsp:nvSpPr>
      <dsp:spPr>
        <a:xfrm>
          <a:off x="0" y="1864935"/>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F2A034-4CF3-433E-8A58-6B68D882C5E5}">
      <dsp:nvSpPr>
        <dsp:cNvPr id="0" name=""/>
        <dsp:cNvSpPr/>
      </dsp:nvSpPr>
      <dsp:spPr>
        <a:xfrm>
          <a:off x="0" y="1864935"/>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Writeback user information to external systems</a:t>
          </a:r>
        </a:p>
      </dsp:txBody>
      <dsp:txXfrm>
        <a:off x="0" y="1864935"/>
        <a:ext cx="10515600" cy="621467"/>
      </dsp:txXfrm>
    </dsp:sp>
    <dsp:sp modelId="{629B1DC1-4790-48EB-832C-8240405DA0C5}">
      <dsp:nvSpPr>
        <dsp:cNvPr id="0" name=""/>
        <dsp:cNvSpPr/>
      </dsp:nvSpPr>
      <dsp:spPr>
        <a:xfrm>
          <a:off x="0" y="2486402"/>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1AFB0C-5DC2-4582-B9BB-EAE38B71F4E8}">
      <dsp:nvSpPr>
        <dsp:cNvPr id="0" name=""/>
        <dsp:cNvSpPr/>
      </dsp:nvSpPr>
      <dsp:spPr>
        <a:xfrm>
          <a:off x="0" y="2486402"/>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Call an External web api to trigger actions on external systems</a:t>
          </a:r>
        </a:p>
      </dsp:txBody>
      <dsp:txXfrm>
        <a:off x="0" y="2486402"/>
        <a:ext cx="10515600" cy="621467"/>
      </dsp:txXfrm>
    </dsp:sp>
    <dsp:sp modelId="{1FA6CEDD-279A-454A-A242-7362DA0AD995}">
      <dsp:nvSpPr>
        <dsp:cNvPr id="0" name=""/>
        <dsp:cNvSpPr/>
      </dsp:nvSpPr>
      <dsp:spPr>
        <a:xfrm>
          <a:off x="0" y="3107870"/>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F0A4C2-26C7-4E12-80D7-FB743A5EAB5F}">
      <dsp:nvSpPr>
        <dsp:cNvPr id="0" name=""/>
        <dsp:cNvSpPr/>
      </dsp:nvSpPr>
      <dsp:spPr>
        <a:xfrm>
          <a:off x="0" y="3107870"/>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Creating a set of tasks in Microsoft  planner</a:t>
          </a:r>
        </a:p>
      </dsp:txBody>
      <dsp:txXfrm>
        <a:off x="0" y="3107870"/>
        <a:ext cx="10515600" cy="621467"/>
      </dsp:txXfrm>
    </dsp:sp>
    <dsp:sp modelId="{C736B407-E248-48BB-8177-2238D2126C55}">
      <dsp:nvSpPr>
        <dsp:cNvPr id="0" name=""/>
        <dsp:cNvSpPr/>
      </dsp:nvSpPr>
      <dsp:spPr>
        <a:xfrm>
          <a:off x="0" y="3729338"/>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EA9A7F-65C3-4B6F-B590-2F86D3DE6A94}">
      <dsp:nvSpPr>
        <dsp:cNvPr id="0" name=""/>
        <dsp:cNvSpPr/>
      </dsp:nvSpPr>
      <dsp:spPr>
        <a:xfrm>
          <a:off x="0" y="3729338"/>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Generate a T</a:t>
          </a:r>
          <a:r>
            <a:rPr lang="en-US" sz="2800" kern="1200"/>
            <a:t>AP </a:t>
          </a:r>
        </a:p>
      </dsp:txBody>
      <dsp:txXfrm>
        <a:off x="0" y="3729338"/>
        <a:ext cx="10515600" cy="62146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9/12/2024 10:13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00.png>
</file>

<file path=ppt/media/image101.png>
</file>

<file path=ppt/media/image102.svg>
</file>

<file path=ppt/media/image103.png>
</file>

<file path=ppt/media/image104.svg>
</file>

<file path=ppt/media/image105.png>
</file>

<file path=ppt/media/image106.png>
</file>

<file path=ppt/media/image107.png>
</file>

<file path=ppt/media/image108.svg>
</file>

<file path=ppt/media/image109.png>
</file>

<file path=ppt/media/image11.svg>
</file>

<file path=ppt/media/image110.svg>
</file>

<file path=ppt/media/image111.png>
</file>

<file path=ppt/media/image112.svg>
</file>

<file path=ppt/media/image113.png>
</file>

<file path=ppt/media/image114.svg>
</file>

<file path=ppt/media/image115.png>
</file>

<file path=ppt/media/image116.svg>
</file>

<file path=ppt/media/image117.png>
</file>

<file path=ppt/media/image118.svg>
</file>

<file path=ppt/media/image119.svg>
</file>

<file path=ppt/media/image12.png>
</file>

<file path=ppt/media/image120.png>
</file>

<file path=ppt/media/image121.png>
</file>

<file path=ppt/media/image122.svg>
</file>

<file path=ppt/media/image123.png>
</file>

<file path=ppt/media/image124.png>
</file>

<file path=ppt/media/image125.png>
</file>

<file path=ppt/media/image126.png>
</file>

<file path=ppt/media/image127.png>
</file>

<file path=ppt/media/image128.png>
</file>

<file path=ppt/media/image129.png>
</file>

<file path=ppt/media/image13.svg>
</file>

<file path=ppt/media/image131.png>
</file>

<file path=ppt/media/image132.png>
</file>

<file path=ppt/media/image133.png>
</file>

<file path=ppt/media/image134.png>
</file>

<file path=ppt/media/image136.png>
</file>

<file path=ppt/media/image137.png>
</file>

<file path=ppt/media/image138.png>
</file>

<file path=ppt/media/image139.png>
</file>

<file path=ppt/media/image14.png>
</file>

<file path=ppt/media/image15.svg>
</file>

<file path=ppt/media/image16.jpeg>
</file>

<file path=ppt/media/image17.png>
</file>

<file path=ppt/media/image18.jpeg>
</file>

<file path=ppt/media/image19.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6.png>
</file>

<file path=ppt/media/image4.png>
</file>

<file path=ppt/media/image42.png>
</file>

<file path=ppt/media/image43.jpg>
</file>

<file path=ppt/media/image44.png>
</file>

<file path=ppt/media/image45.svg>
</file>

<file path=ppt/media/image46.png>
</file>

<file path=ppt/media/image47.png>
</file>

<file path=ppt/media/image48.png>
</file>

<file path=ppt/media/image49.jpeg>
</file>

<file path=ppt/media/image5.svg>
</file>

<file path=ppt/media/image50.png>
</file>

<file path=ppt/media/image51.png>
</file>

<file path=ppt/media/image52.png>
</file>

<file path=ppt/media/image53.png>
</file>

<file path=ppt/media/image54.png>
</file>

<file path=ppt/media/image55.jpeg>
</file>

<file path=ppt/media/image56.jpe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sv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2.png>
</file>

<file path=ppt/media/image83.svg>
</file>

<file path=ppt/media/image84.png>
</file>

<file path=ppt/media/image85.svg>
</file>

<file path=ppt/media/image86.png>
</file>

<file path=ppt/media/image87.svg>
</file>

<file path=ppt/media/image89.png>
</file>

<file path=ppt/media/image9.svg>
</file>

<file path=ppt/media/image91.png>
</file>

<file path=ppt/media/image92.png>
</file>

<file path=ppt/media/image93.png>
</file>

<file path=ppt/media/image94.svg>
</file>

<file path=ppt/media/image95.png>
</file>

<file path=ppt/media/image96.sv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9/12/2024 10:13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techcommunity.microsoft.com/t5/microsoft-entra-azure-ad-blog/microsoft-entra-id-governance-introduces-two-new-features-in/ba-p/2466930"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techcommunity.microsoft.com/t5/microsoft-entra-azure-ad-blog/microsoft-entra-id-governance-entitlement-management-new/ba-p/2466929"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learn.microsoft.com/en-us/azure/active-directory/governance/trigger-custom-task" TargetMode="External"/><Relationship Id="rId5" Type="http://schemas.openxmlformats.org/officeDocument/2006/relationships/hyperlink" Target="https://techcommunity.microsoft.com/t5/microsoft-entra-azure-ad-blog/lifecycle-workflows-is-now-generally-available/ba-p/2466931" TargetMode="External"/><Relationship Id="rId4" Type="http://schemas.openxmlformats.org/officeDocument/2006/relationships/hyperlink" Target="https://www.microsoft.com/security/business/microsoft-entra-pricing"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zure/active-directory/governance/entitlement-management-overview"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cs.microsoft.com/en-us/azure/active-directory/external-identities/self-service-sign-up-overview"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68884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606937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3817933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705776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9/12/2024 10:13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490740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2995553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Employees:</a:t>
            </a:r>
          </a:p>
          <a:p>
            <a:pPr marL="342900" indent="-342900">
              <a:lnSpc>
                <a:spcPct val="100000"/>
              </a:lnSpc>
              <a:buFont typeface="Arial" panose="020B0604020202020204" pitchFamily="34" charset="0"/>
              <a:buChar char="•"/>
            </a:pPr>
            <a:r>
              <a:rPr lang="en-US" sz="1200">
                <a:solidFill>
                  <a:schemeClr val="tx1"/>
                </a:solidFill>
              </a:rPr>
              <a:t>Forget to remove employee's previous access rights. </a:t>
            </a:r>
          </a:p>
          <a:p>
            <a:pPr marL="342900" indent="-342900">
              <a:lnSpc>
                <a:spcPct val="100000"/>
              </a:lnSpc>
              <a:buFont typeface="Arial" panose="020B0604020202020204" pitchFamily="34" charset="0"/>
              <a:buChar char="•"/>
            </a:pPr>
            <a:r>
              <a:rPr lang="en-US" sz="1200">
                <a:solidFill>
                  <a:schemeClr val="tx1"/>
                </a:solidFill>
              </a:rPr>
              <a:t>Users accumulate excessive permissions, increasing risk and the likelihood of audit findings.</a:t>
            </a:r>
            <a:endParaRPr lang="en-US" sz="1200"/>
          </a:p>
          <a:p>
            <a:endParaRPr lang="en-US"/>
          </a:p>
          <a:p>
            <a:r>
              <a:rPr lang="en-US"/>
              <a:t>Make sure you exclusion groups in CA are always reviewed: https://docs.microsoft.com/en-us/azure/active-directory/governance/conditional-access-exclusion</a:t>
            </a:r>
          </a:p>
          <a:p>
            <a:endParaRPr lang="en-US"/>
          </a:p>
        </p:txBody>
      </p:sp>
      <p:sp>
        <p:nvSpPr>
          <p:cNvPr id="4" name="Slide Number Placeholder 3"/>
          <p:cNvSpPr>
            <a:spLocks noGrp="1"/>
          </p:cNvSpPr>
          <p:nvPr>
            <p:ph type="sldNum" sz="quarter" idx="10"/>
          </p:nvPr>
        </p:nvSpPr>
        <p:spPr/>
        <p:txBody>
          <a:bodyPr/>
          <a:lstStyle/>
          <a:p>
            <a:fld id="{1E8EA7A9-ED42-4850-A374-89B41CFAC741}" type="slidenum">
              <a:rPr lang="en-US" smtClean="0"/>
              <a:t>48</a:t>
            </a:fld>
            <a:endParaRPr lang="en-US"/>
          </a:p>
        </p:txBody>
      </p:sp>
    </p:spTree>
    <p:extLst>
      <p:ext uri="{BB962C8B-B14F-4D97-AF65-F5344CB8AC3E}">
        <p14:creationId xmlns:p14="http://schemas.microsoft.com/office/powerpoint/2010/main" val="1425358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a:t>Source: </a:t>
            </a:r>
            <a:r>
              <a:rPr lang="en-US" sz="1200">
                <a:hlinkClick r:id="rId3"/>
              </a:rPr>
              <a:t>Review inactive user accounts</a:t>
            </a:r>
            <a:endParaRPr lang="de-DE" sz="1200"/>
          </a:p>
          <a:p>
            <a:endParaRPr lang="en-DE"/>
          </a:p>
        </p:txBody>
      </p:sp>
      <p:sp>
        <p:nvSpPr>
          <p:cNvPr id="4" name="Slide Number Placeholder 3"/>
          <p:cNvSpPr>
            <a:spLocks noGrp="1"/>
          </p:cNvSpPr>
          <p:nvPr>
            <p:ph type="sldNum" sz="quarter" idx="5"/>
          </p:nvPr>
        </p:nvSpPr>
        <p:spPr/>
        <p:txBody>
          <a:bodyPr/>
          <a:lstStyle/>
          <a:p>
            <a:fld id="{5B88503A-40A3-4BE8-9D3C-6E9A1DC61B3F}" type="slidenum">
              <a:rPr lang="en-DE" smtClean="0"/>
              <a:t>55</a:t>
            </a:fld>
            <a:endParaRPr lang="en-DE"/>
          </a:p>
        </p:txBody>
      </p:sp>
    </p:spTree>
    <p:extLst>
      <p:ext uri="{BB962C8B-B14F-4D97-AF65-F5344CB8AC3E}">
        <p14:creationId xmlns:p14="http://schemas.microsoft.com/office/powerpoint/2010/main" val="2326069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900" spc="-50">
                <a:solidFill>
                  <a:srgbClr val="000000"/>
                </a:solidFill>
                <a:latin typeface="Segoe UI"/>
                <a:cs typeface="Segoe UI" panose="020B0502040204020203" pitchFamily="34" charset="0"/>
              </a:rPr>
              <a:t>Reviewers see the recommendation if a user has </a:t>
            </a:r>
            <a:r>
              <a:rPr lang="en-US" sz="900" b="1" spc="-50">
                <a:solidFill>
                  <a:schemeClr val="accent1"/>
                </a:solidFill>
                <a:latin typeface="Segoe UI"/>
                <a:cs typeface="Segoe UI" panose="020B0502040204020203" pitchFamily="34" charset="0"/>
              </a:rPr>
              <a:t>Low Affiliation</a:t>
            </a:r>
            <a:r>
              <a:rPr lang="en-US" sz="900" spc="-50">
                <a:solidFill>
                  <a:schemeClr val="accent1"/>
                </a:solidFill>
                <a:latin typeface="Segoe UI"/>
                <a:cs typeface="Segoe UI" panose="020B0502040204020203" pitchFamily="34" charset="0"/>
              </a:rPr>
              <a:t> </a:t>
            </a:r>
            <a:r>
              <a:rPr lang="en-US" sz="900" spc="-50">
                <a:solidFill>
                  <a:srgbClr val="000000"/>
                </a:solidFill>
                <a:latin typeface="Segoe UI"/>
                <a:cs typeface="Segoe UI" panose="020B0502040204020203" pitchFamily="34" charset="0"/>
              </a:rPr>
              <a:t>with other users within the group and helps make quicker decisions based on organizational </a:t>
            </a:r>
            <a:r>
              <a:rPr lang="en-US" sz="900" i="1" spc="-50">
                <a:solidFill>
                  <a:srgbClr val="000000"/>
                </a:solidFill>
                <a:latin typeface="Segoe UI"/>
                <a:cs typeface="Segoe UI" panose="020B0502040204020203" pitchFamily="34" charset="0"/>
              </a:rPr>
              <a:t>distance</a:t>
            </a:r>
            <a:r>
              <a:rPr lang="en-US" sz="900" spc="-50">
                <a:solidFill>
                  <a:srgbClr val="000000"/>
                </a:solidFill>
                <a:latin typeface="Segoe UI"/>
                <a:cs typeface="Segoe UI" panose="020B0502040204020203" pitchFamily="34" charset="0"/>
              </a:rPr>
              <a:t> between employees.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56</a:t>
            </a:fld>
            <a:endParaRPr lang="en-US"/>
          </a:p>
        </p:txBody>
      </p:sp>
    </p:spTree>
    <p:extLst>
      <p:ext uri="{BB962C8B-B14F-4D97-AF65-F5344CB8AC3E}">
        <p14:creationId xmlns:p14="http://schemas.microsoft.com/office/powerpoint/2010/main" val="3092478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FD06D6C-330C-4A5B-B08F-4DD3CAB758DD}" type="slidenum">
              <a:rPr lang="en-US" smtClean="0"/>
              <a:t>58</a:t>
            </a:fld>
            <a:endParaRPr lang="en-US"/>
          </a:p>
        </p:txBody>
      </p:sp>
    </p:spTree>
    <p:extLst>
      <p:ext uri="{BB962C8B-B14F-4D97-AF65-F5344CB8AC3E}">
        <p14:creationId xmlns:p14="http://schemas.microsoft.com/office/powerpoint/2010/main" val="4069202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59</a:t>
            </a:fld>
            <a:endParaRPr lang="en-US"/>
          </a:p>
        </p:txBody>
      </p:sp>
    </p:spTree>
    <p:extLst>
      <p:ext uri="{BB962C8B-B14F-4D97-AF65-F5344CB8AC3E}">
        <p14:creationId xmlns:p14="http://schemas.microsoft.com/office/powerpoint/2010/main" val="4176756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6791702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61</a:t>
            </a:fld>
            <a:endParaRPr lang="en-US"/>
          </a:p>
        </p:txBody>
      </p:sp>
    </p:spTree>
    <p:extLst>
      <p:ext uri="{BB962C8B-B14F-4D97-AF65-F5344CB8AC3E}">
        <p14:creationId xmlns:p14="http://schemas.microsoft.com/office/powerpoint/2010/main" val="27239007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63</a:t>
            </a:fld>
            <a:endParaRPr lang="en-US"/>
          </a:p>
        </p:txBody>
      </p:sp>
    </p:spTree>
    <p:extLst>
      <p:ext uri="{BB962C8B-B14F-4D97-AF65-F5344CB8AC3E}">
        <p14:creationId xmlns:p14="http://schemas.microsoft.com/office/powerpoint/2010/main" val="1331643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5900" marR="161925">
              <a:spcAft>
                <a:spcPts val="600"/>
              </a:spcAft>
            </a:pPr>
            <a:r>
              <a:rPr lang="en-US" sz="1800">
                <a:solidFill>
                  <a:srgbClr val="000000"/>
                </a:solidFill>
                <a:effectLst/>
                <a:latin typeface="Segoe UI Light" panose="020B0502040204020203" pitchFamily="34" charset="0"/>
                <a:ea typeface="Yu Mincho" panose="02020400000000000000" pitchFamily="18" charset="-128"/>
              </a:rPr>
              <a:t>The </a:t>
            </a:r>
            <a:r>
              <a:rPr lang="en-US" sz="1800" u="sng">
                <a:solidFill>
                  <a:srgbClr val="0070C0"/>
                </a:solidFill>
                <a:effectLst/>
                <a:latin typeface="Segoe UI Light" panose="020B0502040204020203" pitchFamily="34" charset="0"/>
                <a:ea typeface="Yu Mincho" panose="02020400000000000000" pitchFamily="18" charset="-128"/>
                <a:cs typeface="Segoe UI Light" panose="020B0502040204020203" pitchFamily="34" charset="0"/>
                <a:hlinkClick r:id="rId3"/>
              </a:rPr>
              <a:t>following governance features went GA</a:t>
            </a:r>
            <a:r>
              <a:rPr lang="en-US" sz="1800">
                <a:solidFill>
                  <a:srgbClr val="000000"/>
                </a:solidFill>
                <a:effectLst/>
                <a:latin typeface="Segoe UI Light" panose="020B0502040204020203" pitchFamily="34" charset="0"/>
                <a:ea typeface="Yu Mincho" panose="02020400000000000000" pitchFamily="18" charset="-128"/>
              </a:rPr>
              <a:t> and are </a:t>
            </a:r>
            <a:r>
              <a:rPr lang="en-US" sz="1800">
                <a:solidFill>
                  <a:srgbClr val="000000"/>
                </a:solidFill>
                <a:effectLst/>
                <a:latin typeface="Segoe UI Light" panose="020B0502040204020203" pitchFamily="34" charset="0"/>
                <a:ea typeface="Segoe UI Light" panose="020B0502040204020203" pitchFamily="34" charset="0"/>
              </a:rPr>
              <a:t>part of the </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Microsoft </a:t>
            </a:r>
            <a:r>
              <a:rPr lang="en-US" sz="1800" u="sng" err="1">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Entra</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 ID Governance SKU</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rPr>
              <a:t>:</a:t>
            </a:r>
            <a:endParaRPr lang="de-DE" sz="1800">
              <a:effectLst/>
              <a:latin typeface="Segoe UI Light" panose="020B0502040204020203" pitchFamily="34" charset="0"/>
              <a:ea typeface="Yu Mincho" panose="02020400000000000000" pitchFamily="18" charset="-128"/>
            </a:endParaRPr>
          </a:p>
          <a:p>
            <a:pPr marL="342900" lvl="0" indent="-342900">
              <a:spcAft>
                <a:spcPts val="450"/>
              </a:spcAft>
              <a:buSzPts val="1100"/>
              <a:buFont typeface="Symbol" panose="05050102010706020507" pitchFamily="18" charset="2"/>
              <a:buChar char=""/>
            </a:pPr>
            <a:r>
              <a:rPr lang="en-US" sz="1800" b="1" u="sng">
                <a:solidFill>
                  <a:srgbClr val="000000"/>
                </a:solidFill>
                <a:effectLst/>
                <a:latin typeface="Segoe UI Light" panose="020B0502040204020203" pitchFamily="34" charset="0"/>
                <a:ea typeface="Yu Mincho" panose="02020400000000000000" pitchFamily="18" charset="-128"/>
                <a:cs typeface="Segoe UI Light" panose="020B0502040204020203" pitchFamily="34" charset="0"/>
                <a:hlinkClick r:id="rId5"/>
              </a:rPr>
              <a:t>Lifecycle workflows (LCW)</a:t>
            </a:r>
            <a:r>
              <a:rPr lang="en-US" sz="1800">
                <a:solidFill>
                  <a:srgbClr val="000000"/>
                </a:solidFill>
                <a:effectLst/>
                <a:latin typeface="Segoe UI Light" panose="020B0502040204020203" pitchFamily="34" charset="0"/>
                <a:ea typeface="Segoe UI Light" panose="020B0502040204020203" pitchFamily="34" charset="0"/>
              </a:rPr>
              <a:t> – Enables you to use custom workflows to automate identity lifecycle management tasks for your Microsoft </a:t>
            </a:r>
            <a:r>
              <a:rPr lang="en-US" sz="1800" err="1">
                <a:solidFill>
                  <a:srgbClr val="000000"/>
                </a:solidFill>
                <a:effectLst/>
                <a:latin typeface="Segoe UI Light" panose="020B0502040204020203" pitchFamily="34" charset="0"/>
                <a:ea typeface="Segoe UI Light" panose="020B0502040204020203" pitchFamily="34" charset="0"/>
              </a:rPr>
              <a:t>Entra</a:t>
            </a:r>
            <a:r>
              <a:rPr lang="en-US" sz="1800">
                <a:solidFill>
                  <a:srgbClr val="000000"/>
                </a:solidFill>
                <a:effectLst/>
                <a:latin typeface="Segoe UI Light" panose="020B0502040204020203" pitchFamily="34" charset="0"/>
                <a:ea typeface="Segoe UI Light" panose="020B0502040204020203" pitchFamily="34" charset="0"/>
              </a:rPr>
              <a:t> ID users by managing your joiner, mover, and leaver lifecycle processes. With LCW, you can leverage Microsoft </a:t>
            </a:r>
            <a:r>
              <a:rPr lang="en-US" sz="1800" err="1">
                <a:solidFill>
                  <a:srgbClr val="000000"/>
                </a:solidFill>
                <a:effectLst/>
                <a:latin typeface="Segoe UI Light" panose="020B0502040204020203" pitchFamily="34" charset="0"/>
                <a:ea typeface="Segoe UI Light" panose="020B0502040204020203" pitchFamily="34" charset="0"/>
              </a:rPr>
              <a:t>Entra</a:t>
            </a:r>
            <a:r>
              <a:rPr lang="en-US" sz="1800">
                <a:solidFill>
                  <a:srgbClr val="000000"/>
                </a:solidFill>
                <a:effectLst/>
                <a:latin typeface="Segoe UI Light" panose="020B0502040204020203" pitchFamily="34" charset="0"/>
                <a:ea typeface="Segoe UI Light" panose="020B0502040204020203" pitchFamily="34" charset="0"/>
              </a:rPr>
              <a:t> ID to confidently deploy workflows to configure out-of-the-box actions to onboard and offboard your employees.</a:t>
            </a:r>
          </a:p>
          <a:p>
            <a:pPr marL="342900" lvl="0" indent="-342900">
              <a:spcAft>
                <a:spcPts val="450"/>
              </a:spcAft>
              <a:buSzPts val="1100"/>
              <a:buFont typeface="Symbol" panose="05050102010706020507" pitchFamily="18" charset="2"/>
              <a:buChar char=""/>
            </a:pPr>
            <a:r>
              <a:rPr lang="en-US" sz="1800" b="1" i="0" u="none" strike="noStrike" kern="1200">
                <a:solidFill>
                  <a:srgbClr val="000000"/>
                </a:solidFill>
                <a:effectLst/>
                <a:latin typeface="Segoe UI" panose="020B0502040204020203" pitchFamily="34" charset="0"/>
                <a:hlinkClick r:id="rId6"/>
              </a:rPr>
              <a:t>LCW + Custom Extensions (Logic Apps)</a:t>
            </a:r>
            <a:r>
              <a:rPr lang="en-US" sz="1800" b="1" i="0" u="none" strike="noStrike" kern="1200">
                <a:solidFill>
                  <a:srgbClr val="000000"/>
                </a:solidFill>
                <a:effectLst/>
                <a:latin typeface="Segoe UI" panose="020B0502040204020203" pitchFamily="34" charset="0"/>
              </a:rPr>
              <a:t> </a:t>
            </a:r>
            <a:r>
              <a:rPr lang="en-US" sz="1800" b="0" i="0" u="none" strike="noStrike" kern="1200">
                <a:solidFill>
                  <a:srgbClr val="000000"/>
                </a:solidFill>
                <a:effectLst/>
                <a:latin typeface="Segoe UI" panose="020B0502040204020203" pitchFamily="34" charset="0"/>
              </a:rPr>
              <a:t>- Lifecycle Workflows can be used to trigger custom tasks via an extension to Azure Logic Apps.</a:t>
            </a:r>
            <a:endParaRPr lang="de-DE" sz="1800" b="0" i="0" u="none" strike="noStrike">
              <a:effectLst/>
              <a:latin typeface="Arial" panose="020B0604020202020204" pitchFamily="34" charset="0"/>
            </a:endParaRPr>
          </a:p>
          <a:p>
            <a:pPr marL="342900" lvl="0" indent="-342900">
              <a:spcAft>
                <a:spcPts val="450"/>
              </a:spcAft>
              <a:buSzPts val="1100"/>
              <a:buFont typeface="Symbol" panose="05050102010706020507" pitchFamily="18" charset="2"/>
              <a:buChar char=""/>
            </a:pPr>
            <a:endParaRPr lang="de-DE" sz="1800">
              <a:solidFill>
                <a:srgbClr val="000000"/>
              </a:solidFill>
              <a:effectLst/>
              <a:latin typeface="Segoe UI Light" panose="020B0502040204020203" pitchFamily="34" charset="0"/>
              <a:ea typeface="Yu Mincho" panose="02020400000000000000" pitchFamily="18" charset="-128"/>
            </a:endParaRPr>
          </a:p>
        </p:txBody>
      </p:sp>
      <p:sp>
        <p:nvSpPr>
          <p:cNvPr id="4" name="Slide Number Placeholder 3"/>
          <p:cNvSpPr>
            <a:spLocks noGrp="1"/>
          </p:cNvSpPr>
          <p:nvPr>
            <p:ph type="sldNum" sz="quarter" idx="5"/>
          </p:nvPr>
        </p:nvSpPr>
        <p:spPr/>
        <p:txBody>
          <a:bodyPr/>
          <a:lstStyle/>
          <a:p>
            <a:fld id="{5B88503A-40A3-4BE8-9D3C-6E9A1DC61B3F}" type="slidenum">
              <a:rPr lang="en-DE" smtClean="0"/>
              <a:t>13</a:t>
            </a:fld>
            <a:endParaRPr lang="en-DE"/>
          </a:p>
        </p:txBody>
      </p:sp>
    </p:spTree>
    <p:extLst>
      <p:ext uri="{BB962C8B-B14F-4D97-AF65-F5344CB8AC3E}">
        <p14:creationId xmlns:p14="http://schemas.microsoft.com/office/powerpoint/2010/main" val="123385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a:solidFill>
                  <a:srgbClr val="171717"/>
                </a:solidFill>
                <a:effectLst/>
                <a:latin typeface="Segoe UI"/>
                <a:cs typeface="Segoe UI"/>
              </a:rPr>
              <a:t>B2B collaboration</a:t>
            </a:r>
            <a:r>
              <a:rPr lang="en-US" b="0" i="0">
                <a:solidFill>
                  <a:srgbClr val="171717"/>
                </a:solidFill>
                <a:effectLst/>
                <a:latin typeface="Segoe UI"/>
                <a:cs typeface="Segoe UI"/>
              </a:rPr>
              <a:t> - Collaborate with external users by letting them use their preferred identity to sign in to your Microsoft applications or other enterprise applications (SaaS apps, custom-developed apps, etc.). B2B collaboration users are represented in your directory, typically as guest users.</a:t>
            </a:r>
          </a:p>
          <a:p>
            <a:endParaRPr lang="en-US">
              <a:cs typeface="Calibri"/>
            </a:endParaRPr>
          </a:p>
          <a:p>
            <a:r>
              <a:rPr lang="en-US">
                <a:cs typeface="Calibri"/>
              </a:rPr>
              <a:t>Users can either be invited or self-service onboard to your directory.</a:t>
            </a:r>
          </a:p>
        </p:txBody>
      </p:sp>
      <p:sp>
        <p:nvSpPr>
          <p:cNvPr id="4" name="Slide Number Placeholder 3"/>
          <p:cNvSpPr>
            <a:spLocks noGrp="1"/>
          </p:cNvSpPr>
          <p:nvPr>
            <p:ph type="sldNum" sz="quarter" idx="5"/>
          </p:nvPr>
        </p:nvSpPr>
        <p:spPr/>
        <p:txBody>
          <a:bodyPr/>
          <a:lstStyle/>
          <a:p>
            <a:fld id="{07EB0A56-4E20-4981-B9AA-D71F01E14535}" type="slidenum">
              <a:rPr lang="en-US" smtClean="0"/>
              <a:t>15</a:t>
            </a:fld>
            <a:endParaRPr lang="en-US"/>
          </a:p>
        </p:txBody>
      </p:sp>
    </p:spTree>
    <p:extLst>
      <p:ext uri="{BB962C8B-B14F-4D97-AF65-F5344CB8AC3E}">
        <p14:creationId xmlns:p14="http://schemas.microsoft.com/office/powerpoint/2010/main" val="774458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What is entitlement management? - Azure AD | Microsoft Docs</a:t>
            </a:r>
            <a:endParaRPr lang="en-US" dirty="0"/>
          </a:p>
        </p:txBody>
      </p:sp>
      <p:sp>
        <p:nvSpPr>
          <p:cNvPr id="4" name="Slide Number Placeholder 3"/>
          <p:cNvSpPr>
            <a:spLocks noGrp="1"/>
          </p:cNvSpPr>
          <p:nvPr>
            <p:ph type="sldNum" sz="quarter" idx="5"/>
          </p:nvPr>
        </p:nvSpPr>
        <p:spPr/>
        <p:txBody>
          <a:bodyPr/>
          <a:lstStyle/>
          <a:p>
            <a:fld id="{15DC92B8-C064-4460-8840-4BD480BB1460}" type="slidenum">
              <a:rPr lang="en-US" smtClean="0"/>
              <a:t>16</a:t>
            </a:fld>
            <a:endParaRPr lang="en-US"/>
          </a:p>
        </p:txBody>
      </p:sp>
    </p:spTree>
    <p:extLst>
      <p:ext uri="{BB962C8B-B14F-4D97-AF65-F5344CB8AC3E}">
        <p14:creationId xmlns:p14="http://schemas.microsoft.com/office/powerpoint/2010/main" val="790857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Self-service sign-up for External Identities - Azure AD | Microsoft Docs</a:t>
            </a:r>
            <a:endParaRPr lang="en-US" dirty="0"/>
          </a:p>
        </p:txBody>
      </p:sp>
      <p:sp>
        <p:nvSpPr>
          <p:cNvPr id="4" name="Slide Number Placeholder 3"/>
          <p:cNvSpPr>
            <a:spLocks noGrp="1"/>
          </p:cNvSpPr>
          <p:nvPr>
            <p:ph type="sldNum" sz="quarter" idx="5"/>
          </p:nvPr>
        </p:nvSpPr>
        <p:spPr/>
        <p:txBody>
          <a:bodyPr/>
          <a:lstStyle/>
          <a:p>
            <a:fld id="{15DC92B8-C064-4460-8840-4BD480BB1460}" type="slidenum">
              <a:rPr lang="en-US" smtClean="0"/>
              <a:t>17</a:t>
            </a:fld>
            <a:endParaRPr lang="en-US"/>
          </a:p>
        </p:txBody>
      </p:sp>
    </p:spTree>
    <p:extLst>
      <p:ext uri="{BB962C8B-B14F-4D97-AF65-F5344CB8AC3E}">
        <p14:creationId xmlns:p14="http://schemas.microsoft.com/office/powerpoint/2010/main" val="1309207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213597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a:t>A picture speaks 1,000 words: ID Governance dashboard</a:t>
            </a:r>
          </a:p>
          <a:p>
            <a:endParaRPr lang="en-US" sz="900"/>
          </a:p>
          <a:p>
            <a:pPr marL="0" marR="0" lvl="0" indent="0" algn="l" defTabSz="914367" rtl="0" eaLnBrk="1" fontAlgn="auto" latinLnBrk="0" hangingPunct="1">
              <a:lnSpc>
                <a:spcPct val="90000"/>
              </a:lnSpc>
              <a:spcBef>
                <a:spcPts val="0"/>
              </a:spcBef>
              <a:spcAft>
                <a:spcPts val="333"/>
              </a:spcAft>
              <a:buClrTx/>
              <a:buSzTx/>
              <a:buFontTx/>
              <a:buNone/>
              <a:tabLst/>
              <a:defRPr/>
            </a:pPr>
            <a:r>
              <a:rPr lang="en-US"/>
              <a:t>Visual report of the organization’s identity governance posture</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9/12/2024 10:13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77909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9/12/2024 10:13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7794424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1.xml"/><Relationship Id="rId4" Type="http://schemas.openxmlformats.org/officeDocument/2006/relationships/image" Target="../media/image29.jpe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1.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2484971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762149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343837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781243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78828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10852633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4921632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38892969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117172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215257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720733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9836622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38095541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1586877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3070569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57225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54571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71414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65884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730319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09857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284402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905195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userDrawn="1"/>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75" r="-18"/>
          <a:stretch/>
        </p:blipFill>
        <p:spPr bwMode="invGray">
          <a:xfrm>
            <a:off x="7076792" y="0"/>
            <a:ext cx="5115208" cy="6858000"/>
          </a:xfrm>
          <a:prstGeom prst="rect">
            <a:avLst/>
          </a:prstGeom>
        </p:spPr>
      </p:pic>
    </p:spTree>
    <p:extLst>
      <p:ext uri="{BB962C8B-B14F-4D97-AF65-F5344CB8AC3E}">
        <p14:creationId xmlns:p14="http://schemas.microsoft.com/office/powerpoint/2010/main" val="656578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userDrawn="1"/>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userDrawn="1"/>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394269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userDrawn="1"/>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1381004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userDrawn="1"/>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userDrawn="1"/>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13280826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userDrawn="1"/>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254684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userDrawn="1"/>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userDrawn="1"/>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21505917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userDrawn="1"/>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2378778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3828141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74014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392026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604598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4" name="Custom layout instruction (remove)">
            <a:extLst>
              <a:ext uri="{FF2B5EF4-FFF2-40B4-BE49-F238E27FC236}">
                <a16:creationId xmlns:a16="http://schemas.microsoft.com/office/drawing/2014/main" id="{510ECBC5-5F80-45C0-861B-258DE65C4C69}"/>
              </a:ext>
            </a:extLst>
          </p:cNvPr>
          <p:cNvSpPr>
            <a:spLocks noGrp="1"/>
          </p:cNvSpPr>
          <p:nvPr>
            <p:ph type="body" sz="quarter" idx="10" hasCustomPrompt="1"/>
          </p:nvPr>
        </p:nvSpPr>
        <p:spPr>
          <a:xfrm>
            <a:off x="584200" y="3808413"/>
            <a:ext cx="9148763" cy="1841500"/>
          </a:xfrm>
          <a:prstGeom prst="rect">
            <a:avLst/>
          </a:prstGeom>
        </p:spPr>
        <p:txBody>
          <a:bodyPr lIns="0" tIns="0" rIns="0" bIns="0"/>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Delete these text boxes and add or copy/paste elements as needed</a:t>
            </a:r>
          </a:p>
        </p:txBody>
      </p:sp>
      <p:sp>
        <p:nvSpPr>
          <p:cNvPr id="2" name="Custom layout identifier 1 (remove)">
            <a:extLst>
              <a:ext uri="{FF2B5EF4-FFF2-40B4-BE49-F238E27FC236}">
                <a16:creationId xmlns:a16="http://schemas.microsoft.com/office/drawing/2014/main" id="{3DB6CF5E-7B4A-417F-AEEA-1777F34AEF48}"/>
              </a:ext>
            </a:extLst>
          </p:cNvPr>
          <p:cNvSpPr>
            <a:spLocks noGrp="1"/>
          </p:cNvSpPr>
          <p:nvPr>
            <p:ph type="title" hasCustomPrompt="1"/>
          </p:nvPr>
        </p:nvSpPr>
        <p:spPr>
          <a:xfrm>
            <a:off x="588262" y="2968777"/>
            <a:ext cx="9144000" cy="553998"/>
          </a:xfrm>
          <a:prstGeom prst="rect">
            <a:avLst/>
          </a:prstGeom>
        </p:spPr>
        <p:txBody>
          <a:bodyPr wrap="square" lIns="0" tIns="0" rIns="0" bIns="0" anchor="b" anchorCtr="0">
            <a:spAutoFit/>
          </a:bodyPr>
          <a:lstStyle>
            <a:lvl1pPr>
              <a:defRPr>
                <a:solidFill>
                  <a:schemeClr val="tx1"/>
                </a:solidFill>
              </a:defRPr>
            </a:lvl1pPr>
          </a:lstStyle>
          <a:p>
            <a:r>
              <a:rPr lang="en-US"/>
              <a:t>Custom layout </a:t>
            </a:r>
          </a:p>
        </p:txBody>
      </p:sp>
    </p:spTree>
    <p:extLst>
      <p:ext uri="{BB962C8B-B14F-4D97-AF65-F5344CB8AC3E}">
        <p14:creationId xmlns:p14="http://schemas.microsoft.com/office/powerpoint/2010/main" val="31509266"/>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BA517-5409-507E-E639-A0391E40161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755B71-49E2-E680-AA78-DF6630133C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A4132B-7985-C9A9-0068-9D2FCEAB0D9B}"/>
              </a:ext>
            </a:extLst>
          </p:cNvPr>
          <p:cNvSpPr>
            <a:spLocks noGrp="1"/>
          </p:cNvSpPr>
          <p:nvPr>
            <p:ph type="dt" sz="half" idx="10"/>
          </p:nvPr>
        </p:nvSpPr>
        <p:spPr/>
        <p:txBody>
          <a:bodyPr/>
          <a:lstStyle/>
          <a:p>
            <a:fld id="{C42729EA-9A8F-45EB-80A7-808A3AC8B495}" type="datetimeFigureOut">
              <a:rPr lang="en-US" smtClean="0"/>
              <a:t>9/12/2024</a:t>
            </a:fld>
            <a:endParaRPr lang="en-US"/>
          </a:p>
        </p:txBody>
      </p:sp>
      <p:sp>
        <p:nvSpPr>
          <p:cNvPr id="5" name="Footer Placeholder 4">
            <a:extLst>
              <a:ext uri="{FF2B5EF4-FFF2-40B4-BE49-F238E27FC236}">
                <a16:creationId xmlns:a16="http://schemas.microsoft.com/office/drawing/2014/main" id="{DFFFF806-E33B-B293-11D5-81E6DBAF5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9BBD0A-3844-16D9-E233-E4B0876454FD}"/>
              </a:ext>
            </a:extLst>
          </p:cNvPr>
          <p:cNvSpPr>
            <a:spLocks noGrp="1"/>
          </p:cNvSpPr>
          <p:nvPr>
            <p:ph type="sldNum" sz="quarter" idx="12"/>
          </p:nvPr>
        </p:nvSpPr>
        <p:spPr/>
        <p:txBody>
          <a:bodyPr/>
          <a:lstStyle/>
          <a:p>
            <a:fld id="{40B2BFC5-CE3C-449F-A936-54DC621AF9A3}" type="slidenum">
              <a:rPr lang="en-US" smtClean="0"/>
              <a:t>‹#›</a:t>
            </a:fld>
            <a:endParaRPr lang="en-US"/>
          </a:p>
        </p:txBody>
      </p:sp>
    </p:spTree>
    <p:extLst>
      <p:ext uri="{BB962C8B-B14F-4D97-AF65-F5344CB8AC3E}">
        <p14:creationId xmlns:p14="http://schemas.microsoft.com/office/powerpoint/2010/main" val="128767013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64860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634024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70FDF-F5C4-AEFA-97C5-CF86C76394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36911E-7464-0632-4889-5188538E49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E900D-077A-387C-C6D2-A455C9893E7B}"/>
              </a:ext>
            </a:extLst>
          </p:cNvPr>
          <p:cNvSpPr>
            <a:spLocks noGrp="1"/>
          </p:cNvSpPr>
          <p:nvPr>
            <p:ph type="dt" sz="half" idx="10"/>
          </p:nvPr>
        </p:nvSpPr>
        <p:spPr/>
        <p:txBody>
          <a:bodyPr/>
          <a:lstStyle/>
          <a:p>
            <a:fld id="{C42729EA-9A8F-45EB-80A7-808A3AC8B495}" type="datetimeFigureOut">
              <a:rPr lang="en-US" smtClean="0"/>
              <a:t>9/12/2024</a:t>
            </a:fld>
            <a:endParaRPr lang="en-US"/>
          </a:p>
        </p:txBody>
      </p:sp>
      <p:sp>
        <p:nvSpPr>
          <p:cNvPr id="5" name="Footer Placeholder 4">
            <a:extLst>
              <a:ext uri="{FF2B5EF4-FFF2-40B4-BE49-F238E27FC236}">
                <a16:creationId xmlns:a16="http://schemas.microsoft.com/office/drawing/2014/main" id="{BCBC9A47-F343-304E-E00C-E8D91A533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B369A-ACBF-54CF-6FEB-27C135D31B18}"/>
              </a:ext>
            </a:extLst>
          </p:cNvPr>
          <p:cNvSpPr>
            <a:spLocks noGrp="1"/>
          </p:cNvSpPr>
          <p:nvPr>
            <p:ph type="sldNum" sz="quarter" idx="12"/>
          </p:nvPr>
        </p:nvSpPr>
        <p:spPr/>
        <p:txBody>
          <a:bodyPr/>
          <a:lstStyle/>
          <a:p>
            <a:fld id="{40B2BFC5-CE3C-449F-A936-54DC621AF9A3}" type="slidenum">
              <a:rPr lang="en-US" smtClean="0"/>
              <a:t>‹#›</a:t>
            </a:fld>
            <a:endParaRPr lang="en-US"/>
          </a:p>
        </p:txBody>
      </p:sp>
    </p:spTree>
    <p:extLst>
      <p:ext uri="{BB962C8B-B14F-4D97-AF65-F5344CB8AC3E}">
        <p14:creationId xmlns:p14="http://schemas.microsoft.com/office/powerpoint/2010/main" val="318417802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322178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9051550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213688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385631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178693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813244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9964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437213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3113821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395837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98"/>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189" r:id="rId1"/>
    <p:sldLayoutId id="2147485218" r:id="rId2"/>
    <p:sldLayoutId id="2147485220" r:id="rId3"/>
    <p:sldLayoutId id="2147485219" r:id="rId4"/>
    <p:sldLayoutId id="2147485216" r:id="rId5"/>
    <p:sldLayoutId id="2147485215" r:id="rId6"/>
    <p:sldLayoutId id="2147485217" r:id="rId7"/>
    <p:sldLayoutId id="2147485190" r:id="rId8"/>
    <p:sldLayoutId id="2147485197" r:id="rId9"/>
    <p:sldLayoutId id="2147485195" r:id="rId10"/>
    <p:sldLayoutId id="2147485196" r:id="rId11"/>
    <p:sldLayoutId id="2147485221" r:id="rId12"/>
    <p:sldLayoutId id="2147485222" r:id="rId13"/>
    <p:sldLayoutId id="2147484610" r:id="rId14"/>
    <p:sldLayoutId id="2147485203" r:id="rId15"/>
    <p:sldLayoutId id="2147485202" r:id="rId16"/>
    <p:sldLayoutId id="2147484710" r:id="rId17"/>
    <p:sldLayoutId id="2147484240" r:id="rId18"/>
    <p:sldLayoutId id="2147484910" r:id="rId19"/>
    <p:sldLayoutId id="2147484911" r:id="rId20"/>
    <p:sldLayoutId id="2147485050" r:id="rId21"/>
    <p:sldLayoutId id="2147485165" r:id="rId22"/>
    <p:sldLayoutId id="2147484941" r:id="rId23"/>
    <p:sldLayoutId id="2147484942" r:id="rId24"/>
    <p:sldLayoutId id="2147485162" r:id="rId25"/>
    <p:sldLayoutId id="2147484639" r:id="rId26"/>
    <p:sldLayoutId id="2147484943" r:id="rId27"/>
    <p:sldLayoutId id="2147484603" r:id="rId28"/>
    <p:sldLayoutId id="2147484833" r:id="rId29"/>
    <p:sldLayoutId id="2147484834" r:id="rId30"/>
    <p:sldLayoutId id="2147484835" r:id="rId31"/>
    <p:sldLayoutId id="2147484922" r:id="rId32"/>
    <p:sldLayoutId id="2147484923" r:id="rId33"/>
    <p:sldLayoutId id="2147484924" r:id="rId34"/>
    <p:sldLayoutId id="2147484839" r:id="rId35"/>
    <p:sldLayoutId id="2147484840" r:id="rId36"/>
    <p:sldLayoutId id="2147484841" r:id="rId37"/>
    <p:sldLayoutId id="2147484842" r:id="rId38"/>
    <p:sldLayoutId id="2147484843" r:id="rId39"/>
    <p:sldLayoutId id="2147484938" r:id="rId40"/>
    <p:sldLayoutId id="2147484939" r:id="rId41"/>
    <p:sldLayoutId id="2147484940" r:id="rId42"/>
    <p:sldLayoutId id="2147485161" r:id="rId43"/>
    <p:sldLayoutId id="2147485152" r:id="rId44"/>
    <p:sldLayoutId id="2147485153" r:id="rId45"/>
    <p:sldLayoutId id="2147485154" r:id="rId46"/>
    <p:sldLayoutId id="2147484944" r:id="rId47"/>
    <p:sldLayoutId id="2147484945" r:id="rId48"/>
    <p:sldLayoutId id="2147485137" r:id="rId49"/>
    <p:sldLayoutId id="2147485138" r:id="rId50"/>
    <p:sldLayoutId id="2147485139" r:id="rId51"/>
    <p:sldLayoutId id="2147485140" r:id="rId52"/>
    <p:sldLayoutId id="2147485141" r:id="rId53"/>
    <p:sldLayoutId id="2147485142" r:id="rId54"/>
    <p:sldLayoutId id="2147485212" r:id="rId55"/>
    <p:sldLayoutId id="2147485213" r:id="rId56"/>
    <p:sldLayoutId id="2147485214" r:id="rId57"/>
    <p:sldLayoutId id="2147484249" r:id="rId58"/>
    <p:sldLayoutId id="2147484640" r:id="rId59"/>
    <p:sldLayoutId id="2147485198" r:id="rId60"/>
    <p:sldLayoutId id="2147485227" r:id="rId61"/>
    <p:sldLayoutId id="2147485228" r:id="rId62"/>
    <p:sldLayoutId id="2147484584" r:id="rId63"/>
    <p:sldLayoutId id="2147485225" r:id="rId64"/>
    <p:sldLayoutId id="2147485226" r:id="rId65"/>
    <p:sldLayoutId id="2147485199" r:id="rId66"/>
    <p:sldLayoutId id="2147484583" r:id="rId67"/>
    <p:sldLayoutId id="2147485223" r:id="rId68"/>
    <p:sldLayoutId id="2147485224" r:id="rId69"/>
    <p:sldLayoutId id="2147485206" r:id="rId70"/>
    <p:sldLayoutId id="2147485207" r:id="rId71"/>
    <p:sldLayoutId id="2147485208" r:id="rId72"/>
    <p:sldLayoutId id="2147485209" r:id="rId73"/>
    <p:sldLayoutId id="2147485210" r:id="rId74"/>
    <p:sldLayoutId id="2147485211" r:id="rId75"/>
    <p:sldLayoutId id="2147484671" r:id="rId76"/>
    <p:sldLayoutId id="2147484673" r:id="rId77"/>
    <p:sldLayoutId id="2147485204" r:id="rId78"/>
    <p:sldLayoutId id="2147485205" r:id="rId79"/>
    <p:sldLayoutId id="2147484299" r:id="rId80"/>
    <p:sldLayoutId id="2147484263" r:id="rId81"/>
    <p:sldLayoutId id="2147485229" r:id="rId82"/>
    <p:sldLayoutId id="2147485230" r:id="rId83"/>
    <p:sldLayoutId id="2147485231" r:id="rId84"/>
    <p:sldLayoutId id="2147485232" r:id="rId85"/>
    <p:sldLayoutId id="2147485233" r:id="rId86"/>
    <p:sldLayoutId id="2147485234" r:id="rId87"/>
    <p:sldLayoutId id="2147485235" r:id="rId88"/>
    <p:sldLayoutId id="2147485236" r:id="rId89"/>
    <p:sldLayoutId id="2147485237" r:id="rId90"/>
    <p:sldLayoutId id="2147485238" r:id="rId91"/>
    <p:sldLayoutId id="2147485239" r:id="rId92"/>
    <p:sldLayoutId id="2147485240" r:id="rId93"/>
    <p:sldLayoutId id="2147485241" r:id="rId94"/>
    <p:sldLayoutId id="2147485242" r:id="rId95"/>
    <p:sldLayoutId id="2147485243" r:id="rId9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aka.ms/IGAPOCSurvey" TargetMode="External"/><Relationship Id="rId1" Type="http://schemas.openxmlformats.org/officeDocument/2006/relationships/slideLayout" Target="../slideLayouts/slideLayout29.xml"/><Relationship Id="rId4" Type="http://schemas.openxmlformats.org/officeDocument/2006/relationships/image" Target="../media/image4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3.xml.rels><?xml version="1.0" encoding="UTF-8" standalone="yes"?>
<Relationships xmlns="http://schemas.openxmlformats.org/package/2006/relationships"><Relationship Id="rId8" Type="http://schemas.openxmlformats.org/officeDocument/2006/relationships/hyperlink" Target="https://techcommunity.microsoft.com/t5/microsoft-entra-azure-ad-blog/microsoft-entra-id-governance-introduces-two-new-features-in/ba-p/2466930" TargetMode="External"/><Relationship Id="rId3" Type="http://schemas.openxmlformats.org/officeDocument/2006/relationships/hyperlink" Target="https://learn.microsoft.com/en-us/azure/active-directory/governance/entitlement-management-access-package-first" TargetMode="External"/><Relationship Id="rId7" Type="http://schemas.openxmlformats.org/officeDocument/2006/relationships/hyperlink" Target="https://learn.microsoft.com/en-us/azure/active-directory/governance/entitlement-management-access-package-assignments#directly-assign-any-user-preview" TargetMode="External"/><Relationship Id="rId12" Type="http://schemas.openxmlformats.org/officeDocument/2006/relationships/hyperlink" Target="https://learn.microsoft.com/en-us/azure/active-directory/governance/licensing-fundamentals#features-by-license" TargetMode="External"/><Relationship Id="rId2" Type="http://schemas.openxmlformats.org/officeDocument/2006/relationships/notesSlide" Target="../notesSlides/notesSlide3.xml"/><Relationship Id="rId1" Type="http://schemas.openxmlformats.org/officeDocument/2006/relationships/slideLayout" Target="../slideLayouts/slideLayout26.xml"/><Relationship Id="rId6" Type="http://schemas.openxmlformats.org/officeDocument/2006/relationships/hyperlink" Target="https://learn.microsoft.com/en-us/azure/active-directory/governance/entitlement-management-access-package-manage-lifecycle" TargetMode="External"/><Relationship Id="rId11" Type="http://schemas.openxmlformats.org/officeDocument/2006/relationships/hyperlink" Target="https://learn.microsoft.com/en-us/azure/active-directory/governance/governance-dashboard" TargetMode="External"/><Relationship Id="rId5" Type="http://schemas.openxmlformats.org/officeDocument/2006/relationships/hyperlink" Target="https://learn.microsoft.com/en-us/azure/active-directory/governance/entitlement-management-access-package-auto-assignment-policy" TargetMode="External"/><Relationship Id="rId10" Type="http://schemas.openxmlformats.org/officeDocument/2006/relationships/hyperlink" Target="https://learn.microsoft.com/en-us/azure/active-directory/governance/create-access-review-pim-for-groups" TargetMode="External"/><Relationship Id="rId4" Type="http://schemas.openxmlformats.org/officeDocument/2006/relationships/hyperlink" Target="https://learn.microsoft.com/en-us/azure/active-directory/governance/entitlement-management-logic-apps-integration" TargetMode="External"/><Relationship Id="rId9" Type="http://schemas.openxmlformats.org/officeDocument/2006/relationships/hyperlink" Target="https://learn.microsoft.com/azure/active-directory/governance/review-recommendations-access-reviews#user-to-group-affiliatio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49.jpeg"/><Relationship Id="rId13" Type="http://schemas.openxmlformats.org/officeDocument/2006/relationships/image" Target="../media/image54.png"/><Relationship Id="rId3" Type="http://schemas.openxmlformats.org/officeDocument/2006/relationships/image" Target="../media/image44.png"/><Relationship Id="rId7" Type="http://schemas.openxmlformats.org/officeDocument/2006/relationships/image" Target="../media/image48.png"/><Relationship Id="rId12" Type="http://schemas.openxmlformats.org/officeDocument/2006/relationships/image" Target="../media/image53.png"/><Relationship Id="rId2" Type="http://schemas.openxmlformats.org/officeDocument/2006/relationships/notesSlide" Target="../notesSlides/notesSlide4.xml"/><Relationship Id="rId16" Type="http://schemas.openxmlformats.org/officeDocument/2006/relationships/image" Target="../media/image57.png"/><Relationship Id="rId1" Type="http://schemas.openxmlformats.org/officeDocument/2006/relationships/slideLayout" Target="../slideLayouts/slideLayout83.xml"/><Relationship Id="rId6" Type="http://schemas.openxmlformats.org/officeDocument/2006/relationships/image" Target="../media/image47.png"/><Relationship Id="rId11" Type="http://schemas.openxmlformats.org/officeDocument/2006/relationships/image" Target="../media/image52.png"/><Relationship Id="rId5" Type="http://schemas.openxmlformats.org/officeDocument/2006/relationships/image" Target="../media/image46.png"/><Relationship Id="rId15" Type="http://schemas.openxmlformats.org/officeDocument/2006/relationships/image" Target="../media/image56.jpeg"/><Relationship Id="rId10" Type="http://schemas.openxmlformats.org/officeDocument/2006/relationships/image" Target="../media/image51.png"/><Relationship Id="rId4" Type="http://schemas.openxmlformats.org/officeDocument/2006/relationships/image" Target="../media/image45.svg"/><Relationship Id="rId9" Type="http://schemas.openxmlformats.org/officeDocument/2006/relationships/image" Target="../media/image50.png"/><Relationship Id="rId14" Type="http://schemas.openxmlformats.org/officeDocument/2006/relationships/image" Target="../media/image55.jpeg"/></Relationships>
</file>

<file path=ppt/slides/_rels/slide1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1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xml"/><Relationship Id="rId1" Type="http://schemas.openxmlformats.org/officeDocument/2006/relationships/slideLayout" Target="../slideLayouts/slideLayout48.xml"/><Relationship Id="rId4" Type="http://schemas.openxmlformats.org/officeDocument/2006/relationships/image" Target="../media/image6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65.svg"/><Relationship Id="rId7" Type="http://schemas.openxmlformats.org/officeDocument/2006/relationships/image" Target="../media/image69.svg"/><Relationship Id="rId2" Type="http://schemas.openxmlformats.org/officeDocument/2006/relationships/image" Target="../media/image64.png"/><Relationship Id="rId1" Type="http://schemas.openxmlformats.org/officeDocument/2006/relationships/slideLayout" Target="../slideLayouts/slideLayout26.xml"/><Relationship Id="rId6" Type="http://schemas.openxmlformats.org/officeDocument/2006/relationships/image" Target="../media/image68.png"/><Relationship Id="rId5" Type="http://schemas.openxmlformats.org/officeDocument/2006/relationships/image" Target="../media/image67.svg"/><Relationship Id="rId4" Type="http://schemas.openxmlformats.org/officeDocument/2006/relationships/image" Target="../media/image66.png"/></Relationships>
</file>

<file path=ppt/slides/_rels/slide24.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emf"/><Relationship Id="rId7" Type="http://schemas.openxmlformats.org/officeDocument/2006/relationships/image" Target="../media/image75.png"/><Relationship Id="rId2" Type="http://schemas.openxmlformats.org/officeDocument/2006/relationships/image" Target="../media/image70.emf"/><Relationship Id="rId1" Type="http://schemas.openxmlformats.org/officeDocument/2006/relationships/slideLayout" Target="../slideLayouts/slideLayout26.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emf"/></Relationships>
</file>

<file path=ppt/slides/_rels/slide25.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28.xml.rels><?xml version="1.0" encoding="UTF-8" standalone="yes"?>
<Relationships xmlns="http://schemas.openxmlformats.org/package/2006/relationships"><Relationship Id="rId8" Type="http://schemas.openxmlformats.org/officeDocument/2006/relationships/hyperlink" Target="https://learn.microsoft.com/en-us/azure/active-directory/governance/entitlement-management-access-package-settings" TargetMode="External"/><Relationship Id="rId3" Type="http://schemas.openxmlformats.org/officeDocument/2006/relationships/hyperlink" Target="https://learn.microsoft.com/en-us/azure/active-directory/governance/entitlement-management-external-users#settings-for-external-users" TargetMode="External"/><Relationship Id="rId7" Type="http://schemas.openxmlformats.org/officeDocument/2006/relationships/hyperlink" Target="https://learn.microsoft.com/en-us/azure/active-directory/governance/entitlement-management-access-package-assignments#directly-assign-any-user-preview" TargetMode="External"/><Relationship Id="rId2" Type="http://schemas.openxmlformats.org/officeDocument/2006/relationships/hyperlink" Target="https://learn.microsoft.com/en-us/azure/active-directory/governance/entitlement-management-organization#add-a-connected-organization" TargetMode="External"/><Relationship Id="rId1" Type="http://schemas.openxmlformats.org/officeDocument/2006/relationships/slideLayout" Target="../slideLayouts/slideLayout82.xml"/><Relationship Id="rId6" Type="http://schemas.openxmlformats.org/officeDocument/2006/relationships/hyperlink" Target="https://learn.microsoft.com/en-us/azure/active-directory/governance/entitlement-management-verified-id-settings#create-an-access-package-with-verified-id-requirements" TargetMode="External"/><Relationship Id="rId5" Type="http://schemas.openxmlformats.org/officeDocument/2006/relationships/hyperlink" Target="https://learn.microsoft.com/en-us/azure/active-directory/governance/entitlement-management-access-package-edit#change-the-hidden-setting" TargetMode="External"/><Relationship Id="rId4" Type="http://schemas.openxmlformats.org/officeDocument/2006/relationships/hyperlink" Target="https://learn.microsoft.com/en-us/azure/active-directory/governance/entitlement-management-access-package-create#allow-users-not-in-your-directory-to-request-the-access-package" TargetMode="External"/><Relationship Id="rId9" Type="http://schemas.openxmlformats.org/officeDocument/2006/relationships/hyperlink" Target="https://learn.microsoft.com/en-us/azure/active-directory/governance/entitlement-management-external-users#enable-catalog-for-external-users"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3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33.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access-package-auto-assignment-policy#create-an-automatic-assignment-policy" TargetMode="External"/><Relationship Id="rId2" Type="http://schemas.openxmlformats.org/officeDocument/2006/relationships/hyperlink" Target="https://learn.microsoft.com/en-us/azure/active-directory/governance/entitlement-management-access-package-create#allow-users-not-in-your-directory-to-request-the-access-package"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access-package-auto-assignment-policy"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39.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logic-apps-integration#add-custom-extension-to-a-policy-in-an-access-package" TargetMode="External"/><Relationship Id="rId2" Type="http://schemas.openxmlformats.org/officeDocument/2006/relationships/hyperlink" Target="https://learn.microsoft.com/en-us/azure/active-directory/governance/entitlement-management-logic-apps-integration#create-and-add-a-logic-app-workflow-to-a-catalog-for-use-in-entitlement-management"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logic-apps-integration"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learn.microsoft.com/en-us/azure/active-directory/governance/licensing-fundamentals#starting-a-trial" TargetMode="External"/><Relationship Id="rId2" Type="http://schemas.openxmlformats.org/officeDocument/2006/relationships/notesSlide" Target="../notesSlides/notesSlide1.xml"/><Relationship Id="rId1" Type="http://schemas.openxmlformats.org/officeDocument/2006/relationships/slideLayout" Target="../slideLayouts/slideLayout8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43.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access-package-auto-assignment-policy#create-an-automatic-assignment-policy" TargetMode="External"/><Relationship Id="rId2" Type="http://schemas.openxmlformats.org/officeDocument/2006/relationships/hyperlink" Target="https://learn.microsoft.com/en-us/azure/active-directory/governance/entitlement-management-access-package-create#allow-users-not-in-your-directory-to-request-the-access-package"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access-package-manage-lifecycle#manage-guest-user-lifecycle-in-the-azure-portal" TargetMode="External"/></Relationships>
</file>

<file path=ppt/slides/_rels/slide44.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81.emf"/><Relationship Id="rId7" Type="http://schemas.openxmlformats.org/officeDocument/2006/relationships/image" Target="../media/image85.svg"/><Relationship Id="rId2" Type="http://schemas.openxmlformats.org/officeDocument/2006/relationships/notesSlide" Target="../notesSlides/notesSlide13.xml"/><Relationship Id="rId1" Type="http://schemas.openxmlformats.org/officeDocument/2006/relationships/slideLayout" Target="../slideLayouts/slideLayout26.xml"/><Relationship Id="rId6" Type="http://schemas.openxmlformats.org/officeDocument/2006/relationships/image" Target="../media/image84.png"/><Relationship Id="rId5" Type="http://schemas.openxmlformats.org/officeDocument/2006/relationships/image" Target="../media/image83.svg"/><Relationship Id="rId10" Type="http://schemas.openxmlformats.org/officeDocument/2006/relationships/image" Target="../media/image88.emf"/><Relationship Id="rId4" Type="http://schemas.openxmlformats.org/officeDocument/2006/relationships/image" Target="../media/image82.png"/><Relationship Id="rId9" Type="http://schemas.openxmlformats.org/officeDocument/2006/relationships/image" Target="../media/image87.svg"/></Relationships>
</file>

<file path=ppt/slides/_rels/slide4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4.xml"/><Relationship Id="rId1" Type="http://schemas.openxmlformats.org/officeDocument/2006/relationships/slideLayout" Target="../slideLayouts/slideLayout26.xml"/><Relationship Id="rId4" Type="http://schemas.openxmlformats.org/officeDocument/2006/relationships/image" Target="../media/image90.emf"/></Relationships>
</file>

<file path=ppt/slides/_rels/slide46.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5.xml"/><Relationship Id="rId1" Type="http://schemas.openxmlformats.org/officeDocument/2006/relationships/slideLayout" Target="../slideLayouts/slideLayout86.xml"/><Relationship Id="rId6" Type="http://schemas.openxmlformats.org/officeDocument/2006/relationships/image" Target="../media/image96.svg"/><Relationship Id="rId5" Type="http://schemas.openxmlformats.org/officeDocument/2006/relationships/image" Target="../media/image95.png"/><Relationship Id="rId4" Type="http://schemas.openxmlformats.org/officeDocument/2006/relationships/image" Target="../media/image94.svg"/></Relationships>
</file>

<file path=ppt/slides/_rels/slide49.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51.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84.xml"/></Relationships>
</file>

<file path=ppt/slides/_rels/slide52.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87.xml"/></Relationships>
</file>

<file path=ppt/slides/_rels/slide53.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6.xml"/><Relationship Id="rId6" Type="http://schemas.openxmlformats.org/officeDocument/2006/relationships/image" Target="../media/image104.svg"/><Relationship Id="rId5" Type="http://schemas.openxmlformats.org/officeDocument/2006/relationships/image" Target="../media/image103.png"/><Relationship Id="rId4" Type="http://schemas.openxmlformats.org/officeDocument/2006/relationships/image" Target="../media/image102.svg"/></Relationships>
</file>

<file path=ppt/slides/_rels/slide54.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8" Type="http://schemas.openxmlformats.org/officeDocument/2006/relationships/image" Target="../media/image112.svg"/><Relationship Id="rId13" Type="http://schemas.openxmlformats.org/officeDocument/2006/relationships/image" Target="../media/image117.png"/><Relationship Id="rId18" Type="http://schemas.openxmlformats.org/officeDocument/2006/relationships/image" Target="../media/image122.svg"/><Relationship Id="rId3" Type="http://schemas.openxmlformats.org/officeDocument/2006/relationships/image" Target="../media/image107.png"/><Relationship Id="rId7" Type="http://schemas.openxmlformats.org/officeDocument/2006/relationships/image" Target="../media/image111.png"/><Relationship Id="rId12" Type="http://schemas.openxmlformats.org/officeDocument/2006/relationships/image" Target="../media/image116.svg"/><Relationship Id="rId17" Type="http://schemas.openxmlformats.org/officeDocument/2006/relationships/image" Target="../media/image121.png"/><Relationship Id="rId2" Type="http://schemas.openxmlformats.org/officeDocument/2006/relationships/notesSlide" Target="../notesSlides/notesSlide17.xml"/><Relationship Id="rId16" Type="http://schemas.openxmlformats.org/officeDocument/2006/relationships/image" Target="../media/image120.png"/><Relationship Id="rId20" Type="http://schemas.openxmlformats.org/officeDocument/2006/relationships/hyperlink" Target="https://microsofteur-my.sharepoint.com/personal/beathawe_microsoft_com/_layouts/15/stream.aspx?id=%2Fpersonal%2Fbeathawe%5Fmicrosoft%5Fcom%2FDocuments%2FFY24%2FIAM%20BU%20Work%20%2D%2050%20Percent%2FIGA%20%2D%20ML%2Dassisted%20Access%20Reviews%2FExports%2FAR%20User%2Dto%2Dgroup%20affiliation%20Demo%2Emp4&amp;referrer=Teams%2ETEAMS%2DELECTRON&amp;referrerScenario=teams%5Fns%2Dbim&amp;ga=1" TargetMode="External"/><Relationship Id="rId1" Type="http://schemas.openxmlformats.org/officeDocument/2006/relationships/slideLayout" Target="../slideLayouts/slideLayout26.xml"/><Relationship Id="rId6" Type="http://schemas.openxmlformats.org/officeDocument/2006/relationships/image" Target="../media/image110.svg"/><Relationship Id="rId11" Type="http://schemas.openxmlformats.org/officeDocument/2006/relationships/image" Target="../media/image115.png"/><Relationship Id="rId5" Type="http://schemas.openxmlformats.org/officeDocument/2006/relationships/image" Target="../media/image109.png"/><Relationship Id="rId15" Type="http://schemas.openxmlformats.org/officeDocument/2006/relationships/image" Target="../media/image119.svg"/><Relationship Id="rId10" Type="http://schemas.openxmlformats.org/officeDocument/2006/relationships/image" Target="../media/image114.svg"/><Relationship Id="rId19" Type="http://schemas.openxmlformats.org/officeDocument/2006/relationships/hyperlink" Target="https://teams.microsoft.com/l/message/19:76f137459d904615bfccca62f1ad0e4e@thread.tacv2/1691772527654?tenantId=72f988bf-86f1-41af-91ab-2d7cd011db47&amp;groupId=cb53fe14-ebbe-41e7-ae4c-79798117dac3&amp;parentMessageId=1690819874324&amp;teamName=CxE%20IAM%20BU%20v-team&amp;channelName=AskEntra%20Requests%20-%20IAM%20BU%20CxE&amp;createdTime=1691772527654" TargetMode="External"/><Relationship Id="rId4" Type="http://schemas.openxmlformats.org/officeDocument/2006/relationships/image" Target="../media/image108.svg"/><Relationship Id="rId9" Type="http://schemas.openxmlformats.org/officeDocument/2006/relationships/image" Target="../media/image113.png"/><Relationship Id="rId14" Type="http://schemas.openxmlformats.org/officeDocument/2006/relationships/image" Target="../media/image118.svg"/></Relationships>
</file>

<file path=ppt/slides/_rels/slide57.xml.rels><?xml version="1.0" encoding="UTF-8" standalone="yes"?>
<Relationships xmlns="http://schemas.openxmlformats.org/package/2006/relationships"><Relationship Id="rId3" Type="http://schemas.openxmlformats.org/officeDocument/2006/relationships/hyperlink" Target="https://microsoft-my.sharepoint.com/:v:/p/rfonseca/EVvkwglVKaxItHmME-yab8cBQ3Q_qAg3B9R0ea-zwaiJEA?e=jQSON9" TargetMode="External"/><Relationship Id="rId2" Type="http://schemas.openxmlformats.org/officeDocument/2006/relationships/image" Target="../media/image123.png"/><Relationship Id="rId1" Type="http://schemas.openxmlformats.org/officeDocument/2006/relationships/slideLayout" Target="../slideLayouts/slideLayout8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9.xml"/><Relationship Id="rId1" Type="http://schemas.openxmlformats.org/officeDocument/2006/relationships/slideLayout" Target="../slideLayouts/slideLayout26.xml"/><Relationship Id="rId4" Type="http://schemas.openxmlformats.org/officeDocument/2006/relationships/image" Target="../media/image12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87.xml"/></Relationships>
</file>

<file path=ppt/slides/_rels/slide61.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3" Type="http://schemas.openxmlformats.org/officeDocument/2006/relationships/hyperlink" Target="https://learn.microsoft.com/en-us/azure/active-directory/governance/create-access-review-pim-for-groups" TargetMode="External"/><Relationship Id="rId2" Type="http://schemas.openxmlformats.org/officeDocument/2006/relationships/hyperlink" Target="https://learn.microsoft.com/en-us/azure/active-directory/governance/deploy-access-reviews" TargetMode="External"/><Relationship Id="rId1" Type="http://schemas.openxmlformats.org/officeDocument/2006/relationships/slideLayout" Target="../slideLayouts/slideLayout82.xml"/><Relationship Id="rId5" Type="http://schemas.openxmlformats.org/officeDocument/2006/relationships/hyperlink" Target="https://learn.microsoft.com/en-us/azure/active-directory/governance/entitlement-management-access-reviews-create" TargetMode="External"/><Relationship Id="rId4" Type="http://schemas.openxmlformats.org/officeDocument/2006/relationships/hyperlink" Target="https://learn.microsoft.com/en-us/azure/active-directory/privileged-identity-management/pim-complete-roles-and-resource-roles-review?toc=%2Fazure%2Factive-directory%2Fgovernance%2Ftoc.json" TargetMode="Externa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86.xml"/></Relationships>
</file>

<file path=ppt/slides/_rels/slide65.xml.rels><?xml version="1.0" encoding="UTF-8" standalone="yes"?>
<Relationships xmlns="http://schemas.openxmlformats.org/package/2006/relationships"><Relationship Id="rId2" Type="http://schemas.openxmlformats.org/officeDocument/2006/relationships/image" Target="../media/image129.png"/><Relationship Id="rId1" Type="http://schemas.openxmlformats.org/officeDocument/2006/relationships/slideLayout" Target="../slideLayouts/slideLayout88.xml"/></Relationships>
</file>

<file path=ppt/slides/_rels/slide66.xml.rels><?xml version="1.0" encoding="UTF-8" standalone="yes"?>
<Relationships xmlns="http://schemas.openxmlformats.org/package/2006/relationships"><Relationship Id="rId2" Type="http://schemas.openxmlformats.org/officeDocument/2006/relationships/image" Target="../media/image130.emf"/><Relationship Id="rId1" Type="http://schemas.openxmlformats.org/officeDocument/2006/relationships/slideLayout" Target="../slideLayouts/slideLayout89.xml"/></Relationships>
</file>

<file path=ppt/slides/_rels/slide67.xml.rels><?xml version="1.0" encoding="UTF-8" standalone="yes"?>
<Relationships xmlns="http://schemas.openxmlformats.org/package/2006/relationships"><Relationship Id="rId2" Type="http://schemas.openxmlformats.org/officeDocument/2006/relationships/image" Target="../media/image131.png"/><Relationship Id="rId1" Type="http://schemas.openxmlformats.org/officeDocument/2006/relationships/slideLayout" Target="../slideLayouts/slideLayout85.xml"/></Relationships>
</file>

<file path=ppt/slides/_rels/slide68.xml.rels><?xml version="1.0" encoding="UTF-8" standalone="yes"?>
<Relationships xmlns="http://schemas.openxmlformats.org/package/2006/relationships"><Relationship Id="rId2" Type="http://schemas.openxmlformats.org/officeDocument/2006/relationships/image" Target="../media/image132.png"/><Relationship Id="rId1" Type="http://schemas.openxmlformats.org/officeDocument/2006/relationships/slideLayout" Target="../slideLayouts/slideLayout90.xml"/></Relationships>
</file>

<file path=ppt/slides/_rels/slide69.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image" Target="../media/image133.png"/><Relationship Id="rId1" Type="http://schemas.openxmlformats.org/officeDocument/2006/relationships/slideLayout" Target="../slideLayouts/slideLayout9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70.xml.rels><?xml version="1.0" encoding="UTF-8" standalone="yes"?>
<Relationships xmlns="http://schemas.openxmlformats.org/package/2006/relationships"><Relationship Id="rId2" Type="http://schemas.openxmlformats.org/officeDocument/2006/relationships/image" Target="../media/image135.emf"/><Relationship Id="rId1" Type="http://schemas.openxmlformats.org/officeDocument/2006/relationships/slideLayout" Target="../slideLayouts/slideLayout92.xml"/></Relationships>
</file>

<file path=ppt/slides/_rels/slide71.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93.xml"/></Relationships>
</file>

<file path=ppt/slides/_rels/slide72.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94.xml"/></Relationships>
</file>

<file path=ppt/slides/_rels/slide73.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95.xml"/></Relationships>
</file>

<file path=ppt/slides/_rels/slide74.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9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AF86C-72E8-0ABE-F075-F642A699826C}"/>
              </a:ext>
            </a:extLst>
          </p:cNvPr>
          <p:cNvSpPr txBox="1">
            <a:spLocks/>
          </p:cNvSpPr>
          <p:nvPr/>
        </p:nvSpPr>
        <p:spPr>
          <a:xfrm>
            <a:off x="7428385" y="293128"/>
            <a:ext cx="4158362" cy="2535236"/>
          </a:xfrm>
          <a:prstGeom prst="rect">
            <a:avLst/>
          </a:prstGeom>
        </p:spPr>
        <p:txBody>
          <a:bodyPr vert="horz" wrap="square" lIns="0" tIns="0" rIns="0" bIns="0" rtlCol="0" anchor="b">
            <a:norm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spcAft>
                <a:spcPts val="600"/>
              </a:spcAft>
            </a:pPr>
            <a:r>
              <a:rPr lang="en-US" b="0" kern="1200" cap="none" spc="-50" baseline="0" dirty="0">
                <a:ln w="3175">
                  <a:noFill/>
                </a:ln>
                <a:effectLst/>
                <a:latin typeface="+mj-lt"/>
                <a:ea typeface="+mn-ea"/>
                <a:cs typeface="Segoe UI" pitchFamily="34" charset="0"/>
              </a:rPr>
              <a:t>Microsoft Entra ID Governance POC Feedback</a:t>
            </a:r>
          </a:p>
        </p:txBody>
      </p:sp>
      <p:sp>
        <p:nvSpPr>
          <p:cNvPr id="3" name="Rectangle 13">
            <a:extLst>
              <a:ext uri="{FF2B5EF4-FFF2-40B4-BE49-F238E27FC236}">
                <a16:creationId xmlns:a16="http://schemas.microsoft.com/office/drawing/2014/main" id="{6CBC4C54-BCAC-1019-0219-6D2998C9EB28}"/>
              </a:ext>
            </a:extLst>
          </p:cNvPr>
          <p:cNvSpPr>
            <a:spLocks noChangeArrowheads="1"/>
          </p:cNvSpPr>
          <p:nvPr/>
        </p:nvSpPr>
        <p:spPr bwMode="white">
          <a:xfrm>
            <a:off x="7424322" y="3239705"/>
            <a:ext cx="4162425" cy="2733497"/>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rtlCol="0">
            <a:normAutofit/>
          </a:bodyPr>
          <a:lstStyle/>
          <a:p>
            <a:pPr defTabSz="932742">
              <a:spcBef>
                <a:spcPct val="20000"/>
              </a:spcBef>
              <a:buSzPct val="90000"/>
              <a:defRPr/>
            </a:pPr>
            <a:r>
              <a:rPr lang="en-US" altLang="ja-JP" sz="2200" kern="1200" spc="0" baseline="0" dirty="0">
                <a:latin typeface="+mn-lt"/>
                <a:ea typeface="+mn-ea"/>
                <a:cs typeface="Segoe UI" panose="020B0502040204020203" pitchFamily="34" charset="0"/>
                <a:hlinkClick r:id="rId2">
                  <a:extLst>
                    <a:ext uri="{A12FA001-AC4F-418D-AE19-62706E023703}">
                      <ahyp:hlinkClr xmlns:ahyp="http://schemas.microsoft.com/office/drawing/2018/hyperlinkcolor" val="tx"/>
                    </a:ext>
                  </a:extLst>
                </a:hlinkClick>
              </a:rPr>
              <a:t>https://aka.ms/IGAPOCSurvey</a:t>
            </a:r>
            <a:r>
              <a:rPr lang="en-US" altLang="ja-JP" sz="2200" kern="1200" spc="0" baseline="0" dirty="0">
                <a:latin typeface="+mn-lt"/>
                <a:ea typeface="+mn-ea"/>
                <a:cs typeface="Segoe UI" panose="020B0502040204020203" pitchFamily="34" charset="0"/>
              </a:rPr>
              <a:t> </a:t>
            </a:r>
          </a:p>
        </p:txBody>
      </p:sp>
      <p:pic>
        <p:nvPicPr>
          <p:cNvPr id="6" name="Picture 5" descr="A qr code with a black background&#10;&#10;Description automatically generated">
            <a:extLst>
              <a:ext uri="{FF2B5EF4-FFF2-40B4-BE49-F238E27FC236}">
                <a16:creationId xmlns:a16="http://schemas.microsoft.com/office/drawing/2014/main" id="{E34CE3BA-C08D-F232-21D5-3265EEB764DA}"/>
              </a:ext>
            </a:extLst>
          </p:cNvPr>
          <p:cNvPicPr>
            <a:picLocks noChangeAspect="1"/>
          </p:cNvPicPr>
          <p:nvPr/>
        </p:nvPicPr>
        <p:blipFill>
          <a:blip r:embed="rId3"/>
          <a:stretch>
            <a:fillRect/>
          </a:stretch>
        </p:blipFill>
        <p:spPr>
          <a:xfrm>
            <a:off x="8175863" y="3877235"/>
            <a:ext cx="2003612" cy="2003612"/>
          </a:xfrm>
          <a:prstGeom prst="rect">
            <a:avLst/>
          </a:prstGeom>
        </p:spPr>
      </p:pic>
      <p:pic>
        <p:nvPicPr>
          <p:cNvPr id="8" name="Picture 7" descr="Many question marks on black background">
            <a:extLst>
              <a:ext uri="{FF2B5EF4-FFF2-40B4-BE49-F238E27FC236}">
                <a16:creationId xmlns:a16="http://schemas.microsoft.com/office/drawing/2014/main" id="{80A72F05-69A9-6AFE-B9C5-D4F60ED06DD2}"/>
              </a:ext>
            </a:extLst>
          </p:cNvPr>
          <p:cNvPicPr>
            <a:picLocks noChangeAspect="1"/>
          </p:cNvPicPr>
          <p:nvPr/>
        </p:nvPicPr>
        <p:blipFill>
          <a:blip r:embed="rId4"/>
          <a:stretch>
            <a:fillRect/>
          </a:stretch>
        </p:blipFill>
        <p:spPr>
          <a:xfrm>
            <a:off x="-5167179" y="35859"/>
            <a:ext cx="11263179" cy="6858000"/>
          </a:xfrm>
          <a:prstGeom prst="rect">
            <a:avLst/>
          </a:prstGeom>
        </p:spPr>
      </p:pic>
    </p:spTree>
    <p:extLst>
      <p:ext uri="{BB962C8B-B14F-4D97-AF65-F5344CB8AC3E}">
        <p14:creationId xmlns:p14="http://schemas.microsoft.com/office/powerpoint/2010/main" val="297590617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4: Convert existing External Users</a:t>
            </a:r>
            <a:br>
              <a:rPr lang="en-US" sz="3200"/>
            </a:br>
            <a:endParaRPr lang="en-US" sz="3200"/>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Convert existing external users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12" name="Table 20">
            <a:extLst>
              <a:ext uri="{FF2B5EF4-FFF2-40B4-BE49-F238E27FC236}">
                <a16:creationId xmlns:a16="http://schemas.microsoft.com/office/drawing/2014/main" id="{0B5FC46C-4A42-9023-8ED8-229C702B685A}"/>
              </a:ext>
            </a:extLst>
          </p:cNvPr>
          <p:cNvGraphicFramePr>
            <a:graphicFrameLocks noGrp="1"/>
          </p:cNvGraphicFramePr>
          <p:nvPr>
            <p:extLst>
              <p:ext uri="{D42A27DB-BD31-4B8C-83A1-F6EECF244321}">
                <p14:modId xmlns:p14="http://schemas.microsoft.com/office/powerpoint/2010/main" val="2557225306"/>
              </p:ext>
            </p:extLst>
          </p:nvPr>
        </p:nvGraphicFramePr>
        <p:xfrm>
          <a:off x="588263" y="4206955"/>
          <a:ext cx="10015226" cy="206248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dirty="0"/>
                        <a:t>Identity Governance Administrator</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Development Teams</a:t>
                      </a:r>
                    </a:p>
                  </a:txBody>
                  <a:tcPr/>
                </a:tc>
                <a:tc>
                  <a:txBody>
                    <a:bodyPr/>
                    <a:lstStyle/>
                    <a:p>
                      <a:r>
                        <a:rPr lang="en-US" sz="1600" dirty="0">
                          <a:sym typeface="Wingdings" panose="05000000000000000000" pitchFamily="2" charset="2"/>
                        </a:rPr>
                        <a:t> Assist on build applications like custom workflows</a:t>
                      </a:r>
                      <a:endParaRPr lang="en-US" sz="1600" noProof="0" dirty="0"/>
                    </a:p>
                  </a:txBody>
                  <a:tcPr/>
                </a:tc>
                <a:extLst>
                  <a:ext uri="{0D108BD9-81ED-4DB2-BD59-A6C34878D82A}">
                    <a16:rowId xmlns:a16="http://schemas.microsoft.com/office/drawing/2014/main" val="1715172316"/>
                  </a:ext>
                </a:extLst>
              </a:tr>
            </a:tbl>
          </a:graphicData>
        </a:graphic>
      </p:graphicFrame>
      <p:sp>
        <p:nvSpPr>
          <p:cNvPr id="15" name="TextBox 23">
            <a:extLst>
              <a:ext uri="{FF2B5EF4-FFF2-40B4-BE49-F238E27FC236}">
                <a16:creationId xmlns:a16="http://schemas.microsoft.com/office/drawing/2014/main" id="{AFC7A6F7-D632-8299-CF46-D58CCBA6F2D1}"/>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023D3138-9620-653F-6DBE-A4BF00262249}"/>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18" name="TextBox 23">
            <a:extLst>
              <a:ext uri="{FF2B5EF4-FFF2-40B4-BE49-F238E27FC236}">
                <a16:creationId xmlns:a16="http://schemas.microsoft.com/office/drawing/2014/main" id="{5026DBB5-251B-B900-6B0B-E7F3DC174F04}"/>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19" name="TextBox 23">
            <a:extLst>
              <a:ext uri="{FF2B5EF4-FFF2-40B4-BE49-F238E27FC236}">
                <a16:creationId xmlns:a16="http://schemas.microsoft.com/office/drawing/2014/main" id="{88498EDE-A166-F394-EF35-F315FB335AB4}"/>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20" name="TextBox 12">
            <a:extLst>
              <a:ext uri="{FF2B5EF4-FFF2-40B4-BE49-F238E27FC236}">
                <a16:creationId xmlns:a16="http://schemas.microsoft.com/office/drawing/2014/main" id="{327A2D51-0BBA-5AA8-BF48-DC75F91AE3CC}"/>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1" name="TextBox 23">
            <a:extLst>
              <a:ext uri="{FF2B5EF4-FFF2-40B4-BE49-F238E27FC236}">
                <a16:creationId xmlns:a16="http://schemas.microsoft.com/office/drawing/2014/main" id="{BA281EE5-B159-604B-FDF2-62BEB3B27588}"/>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24" name="TextBox 12">
            <a:extLst>
              <a:ext uri="{FF2B5EF4-FFF2-40B4-BE49-F238E27FC236}">
                <a16:creationId xmlns:a16="http://schemas.microsoft.com/office/drawing/2014/main" id="{331C5485-82A6-1AE5-5DB5-6841DF941D29}"/>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33" name="TextBox 12">
            <a:extLst>
              <a:ext uri="{FF2B5EF4-FFF2-40B4-BE49-F238E27FC236}">
                <a16:creationId xmlns:a16="http://schemas.microsoft.com/office/drawing/2014/main" id="{D215230E-1223-CEAA-FB00-3F41E5BDB93C}"/>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34" name="Gerade Verbindung mit Pfeil 2">
            <a:extLst>
              <a:ext uri="{FF2B5EF4-FFF2-40B4-BE49-F238E27FC236}">
                <a16:creationId xmlns:a16="http://schemas.microsoft.com/office/drawing/2014/main" id="{56563D8F-00A4-EF7D-A825-7893CA0CE5E5}"/>
              </a:ext>
            </a:extLst>
          </p:cNvPr>
          <p:cNvCxnSpPr>
            <a:cxnSpLocks/>
            <a:stCxn id="35"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Ellipse 4">
            <a:extLst>
              <a:ext uri="{FF2B5EF4-FFF2-40B4-BE49-F238E27FC236}">
                <a16:creationId xmlns:a16="http://schemas.microsoft.com/office/drawing/2014/main" id="{0841FAB7-71C6-3562-0E14-C5EDD7B3B439}"/>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0">
            <a:extLst>
              <a:ext uri="{FF2B5EF4-FFF2-40B4-BE49-F238E27FC236}">
                <a16:creationId xmlns:a16="http://schemas.microsoft.com/office/drawing/2014/main" id="{8B40A17E-AF0E-014C-A0DA-BAAA683649E2}"/>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4">
            <a:extLst>
              <a:ext uri="{FF2B5EF4-FFF2-40B4-BE49-F238E27FC236}">
                <a16:creationId xmlns:a16="http://schemas.microsoft.com/office/drawing/2014/main" id="{C580216D-2472-AE28-7C2C-7909EEC3D675}"/>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7326D3DB-7B23-6137-5427-1EBECED8C29E}"/>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Ellipse 33">
            <a:extLst>
              <a:ext uri="{FF2B5EF4-FFF2-40B4-BE49-F238E27FC236}">
                <a16:creationId xmlns:a16="http://schemas.microsoft.com/office/drawing/2014/main" id="{4169B320-0A42-DC37-6FE5-355C2D47A474}"/>
              </a:ext>
            </a:extLst>
          </p:cNvPr>
          <p:cNvSpPr/>
          <p:nvPr/>
        </p:nvSpPr>
        <p:spPr bwMode="auto">
          <a:xfrm>
            <a:off x="4127353" y="216061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40" name="Gerade Verbindung mit Pfeil 2">
            <a:extLst>
              <a:ext uri="{FF2B5EF4-FFF2-40B4-BE49-F238E27FC236}">
                <a16:creationId xmlns:a16="http://schemas.microsoft.com/office/drawing/2014/main" id="{0DBA13FB-1E09-CBD2-401D-D01201E092B9}"/>
              </a:ext>
            </a:extLst>
          </p:cNvPr>
          <p:cNvCxnSpPr>
            <a:cxnSpLocks/>
            <a:stCxn id="36" idx="6"/>
          </p:cNvCxnSpPr>
          <p:nvPr/>
        </p:nvCxnSpPr>
        <p:spPr>
          <a:xfrm>
            <a:off x="8121517" y="2224646"/>
            <a:ext cx="2908692" cy="23680"/>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1" name="Ellipse 33">
            <a:extLst>
              <a:ext uri="{FF2B5EF4-FFF2-40B4-BE49-F238E27FC236}">
                <a16:creationId xmlns:a16="http://schemas.microsoft.com/office/drawing/2014/main" id="{BBB2B468-5506-A0E4-0817-C348CDB91EBE}"/>
              </a:ext>
            </a:extLst>
          </p:cNvPr>
          <p:cNvSpPr/>
          <p:nvPr/>
        </p:nvSpPr>
        <p:spPr bwMode="auto">
          <a:xfrm>
            <a:off x="5912705" y="2147050"/>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2" name="TextBox 12">
            <a:extLst>
              <a:ext uri="{FF2B5EF4-FFF2-40B4-BE49-F238E27FC236}">
                <a16:creationId xmlns:a16="http://schemas.microsoft.com/office/drawing/2014/main" id="{48B6EEAE-3C80-5755-7639-295DE0744A1D}"/>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3" name="TextBox 23">
            <a:extLst>
              <a:ext uri="{FF2B5EF4-FFF2-40B4-BE49-F238E27FC236}">
                <a16:creationId xmlns:a16="http://schemas.microsoft.com/office/drawing/2014/main" id="{7703EE1D-D125-5EE2-179D-391249513F7B}"/>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44" name="Ellipse 40">
            <a:extLst>
              <a:ext uri="{FF2B5EF4-FFF2-40B4-BE49-F238E27FC236}">
                <a16:creationId xmlns:a16="http://schemas.microsoft.com/office/drawing/2014/main" id="{31BA35BB-03C5-EAA6-1F2D-F809F02289DA}"/>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TextBox 23">
            <a:extLst>
              <a:ext uri="{FF2B5EF4-FFF2-40B4-BE49-F238E27FC236}">
                <a16:creationId xmlns:a16="http://schemas.microsoft.com/office/drawing/2014/main" id="{C8231694-3529-362D-4AF7-9A67EEC3CDCE}"/>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46" name="TextBox 12">
            <a:extLst>
              <a:ext uri="{FF2B5EF4-FFF2-40B4-BE49-F238E27FC236}">
                <a16:creationId xmlns:a16="http://schemas.microsoft.com/office/drawing/2014/main" id="{E12B69B1-2F83-857A-F465-B03084F1378A}"/>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47" name="Gerade Verbindung mit Pfeil 2">
            <a:extLst>
              <a:ext uri="{FF2B5EF4-FFF2-40B4-BE49-F238E27FC236}">
                <a16:creationId xmlns:a16="http://schemas.microsoft.com/office/drawing/2014/main" id="{49521CE4-3D3D-CE90-3CED-DB2008AF671E}"/>
              </a:ext>
            </a:extLst>
          </p:cNvPr>
          <p:cNvCxnSpPr>
            <a:cxnSpLocks/>
            <a:stCxn id="38" idx="6"/>
            <a:endCxn id="39"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2">
            <a:extLst>
              <a:ext uri="{FF2B5EF4-FFF2-40B4-BE49-F238E27FC236}">
                <a16:creationId xmlns:a16="http://schemas.microsoft.com/office/drawing/2014/main" id="{0CC37B14-B550-0A3E-F4F8-7DB3F0500C8A}"/>
              </a:ext>
            </a:extLst>
          </p:cNvPr>
          <p:cNvCxnSpPr>
            <a:cxnSpLocks/>
            <a:endCxn id="41" idx="2"/>
          </p:cNvCxnSpPr>
          <p:nvPr/>
        </p:nvCxnSpPr>
        <p:spPr>
          <a:xfrm flipV="1">
            <a:off x="4275926" y="2235680"/>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0" name="Gerade Verbindung mit Pfeil 2">
            <a:extLst>
              <a:ext uri="{FF2B5EF4-FFF2-40B4-BE49-F238E27FC236}">
                <a16:creationId xmlns:a16="http://schemas.microsoft.com/office/drawing/2014/main" id="{70419D4A-5081-EE75-03A4-683D122272AE}"/>
              </a:ext>
            </a:extLst>
          </p:cNvPr>
          <p:cNvCxnSpPr>
            <a:cxnSpLocks/>
            <a:endCxn id="36" idx="2"/>
          </p:cNvCxnSpPr>
          <p:nvPr/>
        </p:nvCxnSpPr>
        <p:spPr>
          <a:xfrm flipV="1">
            <a:off x="6076832" y="2224646"/>
            <a:ext cx="1874279" cy="694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08193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5: Access Recertification</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32173"/>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Access recertification</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21" name="Table 20">
            <a:extLst>
              <a:ext uri="{FF2B5EF4-FFF2-40B4-BE49-F238E27FC236}">
                <a16:creationId xmlns:a16="http://schemas.microsoft.com/office/drawing/2014/main" id="{437E7022-E5F0-DBD9-C9BF-90EEA5332C57}"/>
              </a:ext>
            </a:extLst>
          </p:cNvPr>
          <p:cNvGraphicFramePr>
            <a:graphicFrameLocks noGrp="1"/>
          </p:cNvGraphicFramePr>
          <p:nvPr>
            <p:extLst>
              <p:ext uri="{D42A27DB-BD31-4B8C-83A1-F6EECF244321}">
                <p14:modId xmlns:p14="http://schemas.microsoft.com/office/powerpoint/2010/main" val="380470169"/>
              </p:ext>
            </p:extLst>
          </p:nvPr>
        </p:nvGraphicFramePr>
        <p:xfrm>
          <a:off x="588263" y="4175760"/>
          <a:ext cx="10397984" cy="148336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dirty="0"/>
                        <a:t>Identity Governance Administrator</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dirty="0">
                          <a:sym typeface="Wingdings" panose="05000000000000000000" pitchFamily="2" charset="2"/>
                        </a:rPr>
                        <a:t> Ensure solutions complies with regulations</a:t>
                      </a:r>
                      <a:endParaRPr lang="en-US" sz="1600" noProof="0" dirty="0"/>
                    </a:p>
                  </a:txBody>
                  <a:tcPr/>
                </a:tc>
                <a:extLst>
                  <a:ext uri="{0D108BD9-81ED-4DB2-BD59-A6C34878D82A}">
                    <a16:rowId xmlns:a16="http://schemas.microsoft.com/office/drawing/2014/main" val="320479324"/>
                  </a:ext>
                </a:extLst>
              </a:tr>
            </a:tbl>
          </a:graphicData>
        </a:graphic>
      </p:graphicFrame>
      <p:sp>
        <p:nvSpPr>
          <p:cNvPr id="3" name="TextBox 23">
            <a:extLst>
              <a:ext uri="{FF2B5EF4-FFF2-40B4-BE49-F238E27FC236}">
                <a16:creationId xmlns:a16="http://schemas.microsoft.com/office/drawing/2014/main" id="{E4B7B945-E6BC-2C8C-F48D-EC9B0E64706B}"/>
              </a:ext>
            </a:extLst>
          </p:cNvPr>
          <p:cNvSpPr txBox="1"/>
          <p:nvPr/>
        </p:nvSpPr>
        <p:spPr>
          <a:xfrm>
            <a:off x="1194839" y="2153145"/>
            <a:ext cx="862439" cy="338554"/>
          </a:xfrm>
          <a:prstGeom prst="rect">
            <a:avLst/>
          </a:prstGeom>
          <a:noFill/>
        </p:spPr>
        <p:txBody>
          <a:bodyPr wrap="square" rtlCol="0">
            <a:spAutoFit/>
          </a:bodyPr>
          <a:lstStyle/>
          <a:p>
            <a:r>
              <a:rPr lang="en-US" sz="1600"/>
              <a:t>2 hours</a:t>
            </a:r>
          </a:p>
        </p:txBody>
      </p:sp>
      <p:sp>
        <p:nvSpPr>
          <p:cNvPr id="7" name="TextBox 12">
            <a:extLst>
              <a:ext uri="{FF2B5EF4-FFF2-40B4-BE49-F238E27FC236}">
                <a16:creationId xmlns:a16="http://schemas.microsoft.com/office/drawing/2014/main" id="{2B80CCAB-8C44-167F-0EA7-2E00F8AC8FB3}"/>
              </a:ext>
            </a:extLst>
          </p:cNvPr>
          <p:cNvSpPr txBox="1"/>
          <p:nvPr/>
        </p:nvSpPr>
        <p:spPr>
          <a:xfrm>
            <a:off x="740347" y="1530630"/>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9" name="TextBox 23">
            <a:extLst>
              <a:ext uri="{FF2B5EF4-FFF2-40B4-BE49-F238E27FC236}">
                <a16:creationId xmlns:a16="http://schemas.microsoft.com/office/drawing/2014/main" id="{F57A13A1-72F0-8E0B-8456-D80A4A6CB92B}"/>
              </a:ext>
            </a:extLst>
          </p:cNvPr>
          <p:cNvSpPr txBox="1"/>
          <p:nvPr/>
        </p:nvSpPr>
        <p:spPr>
          <a:xfrm>
            <a:off x="3116341" y="2148134"/>
            <a:ext cx="862439" cy="338554"/>
          </a:xfrm>
          <a:prstGeom prst="rect">
            <a:avLst/>
          </a:prstGeom>
          <a:noFill/>
        </p:spPr>
        <p:txBody>
          <a:bodyPr wrap="square" rtlCol="0">
            <a:spAutoFit/>
          </a:bodyPr>
          <a:lstStyle/>
          <a:p>
            <a:r>
              <a:rPr lang="en-US" sz="1600"/>
              <a:t>1 hour</a:t>
            </a:r>
          </a:p>
        </p:txBody>
      </p:sp>
      <p:sp>
        <p:nvSpPr>
          <p:cNvPr id="10" name="TextBox 23">
            <a:extLst>
              <a:ext uri="{FF2B5EF4-FFF2-40B4-BE49-F238E27FC236}">
                <a16:creationId xmlns:a16="http://schemas.microsoft.com/office/drawing/2014/main" id="{A73FE524-AC2C-3987-47E4-6470E69445C2}"/>
              </a:ext>
            </a:extLst>
          </p:cNvPr>
          <p:cNvSpPr txBox="1"/>
          <p:nvPr/>
        </p:nvSpPr>
        <p:spPr>
          <a:xfrm>
            <a:off x="4690368" y="2199359"/>
            <a:ext cx="862439" cy="338554"/>
          </a:xfrm>
          <a:prstGeom prst="rect">
            <a:avLst/>
          </a:prstGeom>
          <a:noFill/>
        </p:spPr>
        <p:txBody>
          <a:bodyPr wrap="square" rtlCol="0">
            <a:spAutoFit/>
          </a:bodyPr>
          <a:lstStyle/>
          <a:p>
            <a:r>
              <a:rPr lang="en-US" sz="1600"/>
              <a:t>2 hours</a:t>
            </a:r>
          </a:p>
        </p:txBody>
      </p:sp>
      <p:sp>
        <p:nvSpPr>
          <p:cNvPr id="12" name="TextBox 12">
            <a:extLst>
              <a:ext uri="{FF2B5EF4-FFF2-40B4-BE49-F238E27FC236}">
                <a16:creationId xmlns:a16="http://schemas.microsoft.com/office/drawing/2014/main" id="{3C30605E-F836-A20A-EC3B-43987CBE1F28}"/>
              </a:ext>
            </a:extLst>
          </p:cNvPr>
          <p:cNvSpPr txBox="1"/>
          <p:nvPr/>
        </p:nvSpPr>
        <p:spPr>
          <a:xfrm>
            <a:off x="4255250" y="1510806"/>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0" name="TextBox 23">
            <a:extLst>
              <a:ext uri="{FF2B5EF4-FFF2-40B4-BE49-F238E27FC236}">
                <a16:creationId xmlns:a16="http://schemas.microsoft.com/office/drawing/2014/main" id="{10045B30-DE1E-4218-FE8B-AF4552F2A020}"/>
              </a:ext>
            </a:extLst>
          </p:cNvPr>
          <p:cNvSpPr txBox="1"/>
          <p:nvPr/>
        </p:nvSpPr>
        <p:spPr>
          <a:xfrm>
            <a:off x="10009045" y="2157560"/>
            <a:ext cx="862439" cy="338554"/>
          </a:xfrm>
          <a:prstGeom prst="rect">
            <a:avLst/>
          </a:prstGeom>
          <a:noFill/>
        </p:spPr>
        <p:txBody>
          <a:bodyPr wrap="square" rtlCol="0">
            <a:spAutoFit/>
          </a:bodyPr>
          <a:lstStyle/>
          <a:p>
            <a:r>
              <a:rPr lang="en-US" sz="1600"/>
              <a:t>1 hour</a:t>
            </a:r>
          </a:p>
        </p:txBody>
      </p:sp>
      <p:sp>
        <p:nvSpPr>
          <p:cNvPr id="25" name="TextBox 12">
            <a:extLst>
              <a:ext uri="{FF2B5EF4-FFF2-40B4-BE49-F238E27FC236}">
                <a16:creationId xmlns:a16="http://schemas.microsoft.com/office/drawing/2014/main" id="{1EF77C29-7566-6882-5A50-64EC9C1375F5}"/>
              </a:ext>
            </a:extLst>
          </p:cNvPr>
          <p:cNvSpPr txBox="1"/>
          <p:nvPr/>
        </p:nvSpPr>
        <p:spPr>
          <a:xfrm>
            <a:off x="9836260" y="1707385"/>
            <a:ext cx="1193949" cy="338554"/>
          </a:xfrm>
          <a:prstGeom prst="rect">
            <a:avLst/>
          </a:prstGeom>
          <a:noFill/>
        </p:spPr>
        <p:txBody>
          <a:bodyPr wrap="square" rtlCol="0">
            <a:spAutoFit/>
          </a:bodyPr>
          <a:lstStyle/>
          <a:p>
            <a:pPr algn="ctr"/>
            <a:r>
              <a:rPr lang="en-US" sz="1600" b="1"/>
              <a:t>Close-out</a:t>
            </a:r>
          </a:p>
        </p:txBody>
      </p:sp>
      <p:sp>
        <p:nvSpPr>
          <p:cNvPr id="33" name="TextBox 12">
            <a:extLst>
              <a:ext uri="{FF2B5EF4-FFF2-40B4-BE49-F238E27FC236}">
                <a16:creationId xmlns:a16="http://schemas.microsoft.com/office/drawing/2014/main" id="{5F213B49-77EA-CBC7-7C98-D72949334DEF}"/>
              </a:ext>
            </a:extLst>
          </p:cNvPr>
          <p:cNvSpPr txBox="1"/>
          <p:nvPr/>
        </p:nvSpPr>
        <p:spPr>
          <a:xfrm>
            <a:off x="2705927" y="1545700"/>
            <a:ext cx="1713312" cy="584775"/>
          </a:xfrm>
          <a:prstGeom prst="rect">
            <a:avLst/>
          </a:prstGeom>
          <a:noFill/>
        </p:spPr>
        <p:txBody>
          <a:bodyPr wrap="square" rtlCol="0">
            <a:spAutoFit/>
          </a:bodyPr>
          <a:lstStyle/>
          <a:p>
            <a:pPr algn="ctr"/>
            <a:r>
              <a:rPr lang="en-US" sz="1600" b="1"/>
              <a:t>Auto assign Resources</a:t>
            </a:r>
          </a:p>
        </p:txBody>
      </p:sp>
      <p:cxnSp>
        <p:nvCxnSpPr>
          <p:cNvPr id="34" name="Gerade Verbindung mit Pfeil 2">
            <a:extLst>
              <a:ext uri="{FF2B5EF4-FFF2-40B4-BE49-F238E27FC236}">
                <a16:creationId xmlns:a16="http://schemas.microsoft.com/office/drawing/2014/main" id="{A731677C-9031-86F6-110C-2931D44DF90D}"/>
              </a:ext>
            </a:extLst>
          </p:cNvPr>
          <p:cNvCxnSpPr>
            <a:cxnSpLocks/>
            <a:stCxn id="35" idx="6"/>
          </p:cNvCxnSpPr>
          <p:nvPr/>
        </p:nvCxnSpPr>
        <p:spPr>
          <a:xfrm>
            <a:off x="785858" y="2130475"/>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Ellipse 4">
            <a:extLst>
              <a:ext uri="{FF2B5EF4-FFF2-40B4-BE49-F238E27FC236}">
                <a16:creationId xmlns:a16="http://schemas.microsoft.com/office/drawing/2014/main" id="{5C8E13BA-7FE0-9B69-F357-AB56B44FE49A}"/>
              </a:ext>
            </a:extLst>
          </p:cNvPr>
          <p:cNvSpPr/>
          <p:nvPr/>
        </p:nvSpPr>
        <p:spPr bwMode="auto">
          <a:xfrm>
            <a:off x="473948" y="1974520"/>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0">
            <a:extLst>
              <a:ext uri="{FF2B5EF4-FFF2-40B4-BE49-F238E27FC236}">
                <a16:creationId xmlns:a16="http://schemas.microsoft.com/office/drawing/2014/main" id="{25AEFA36-2050-4956-DBEF-4E2A1ACA9BDE}"/>
              </a:ext>
            </a:extLst>
          </p:cNvPr>
          <p:cNvSpPr/>
          <p:nvPr/>
        </p:nvSpPr>
        <p:spPr bwMode="auto">
          <a:xfrm>
            <a:off x="7951111" y="203490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4">
            <a:extLst>
              <a:ext uri="{FF2B5EF4-FFF2-40B4-BE49-F238E27FC236}">
                <a16:creationId xmlns:a16="http://schemas.microsoft.com/office/drawing/2014/main" id="{4D29022A-F33C-7FA2-87E0-49E2E02593EC}"/>
              </a:ext>
            </a:extLst>
          </p:cNvPr>
          <p:cNvSpPr/>
          <p:nvPr/>
        </p:nvSpPr>
        <p:spPr bwMode="auto">
          <a:xfrm>
            <a:off x="11041890" y="1963486"/>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9B836980-7E3F-2232-860C-1AE4DFA47835}"/>
              </a:ext>
            </a:extLst>
          </p:cNvPr>
          <p:cNvSpPr/>
          <p:nvPr/>
        </p:nvSpPr>
        <p:spPr bwMode="auto">
          <a:xfrm>
            <a:off x="2589127" y="2053434"/>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Ellipse 33">
            <a:extLst>
              <a:ext uri="{FF2B5EF4-FFF2-40B4-BE49-F238E27FC236}">
                <a16:creationId xmlns:a16="http://schemas.microsoft.com/office/drawing/2014/main" id="{C0E1B0EA-4469-41C8-5975-E951D0CAB4DA}"/>
              </a:ext>
            </a:extLst>
          </p:cNvPr>
          <p:cNvSpPr/>
          <p:nvPr/>
        </p:nvSpPr>
        <p:spPr bwMode="auto">
          <a:xfrm>
            <a:off x="4127353" y="2059504"/>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40" name="Gerade Verbindung mit Pfeil 2">
            <a:extLst>
              <a:ext uri="{FF2B5EF4-FFF2-40B4-BE49-F238E27FC236}">
                <a16:creationId xmlns:a16="http://schemas.microsoft.com/office/drawing/2014/main" id="{814CCF9B-C7B0-7A59-F519-BDEA3D179792}"/>
              </a:ext>
            </a:extLst>
          </p:cNvPr>
          <p:cNvCxnSpPr>
            <a:cxnSpLocks/>
            <a:stCxn id="44" idx="6"/>
            <a:endCxn id="37" idx="2"/>
          </p:cNvCxnSpPr>
          <p:nvPr/>
        </p:nvCxnSpPr>
        <p:spPr>
          <a:xfrm flipV="1">
            <a:off x="9722205" y="2119441"/>
            <a:ext cx="1319685" cy="1"/>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1" name="Ellipse 33">
            <a:extLst>
              <a:ext uri="{FF2B5EF4-FFF2-40B4-BE49-F238E27FC236}">
                <a16:creationId xmlns:a16="http://schemas.microsoft.com/office/drawing/2014/main" id="{68430D08-427E-ACB9-69CF-947B5AD60B7F}"/>
              </a:ext>
            </a:extLst>
          </p:cNvPr>
          <p:cNvSpPr/>
          <p:nvPr/>
        </p:nvSpPr>
        <p:spPr bwMode="auto">
          <a:xfrm>
            <a:off x="5912705" y="2045939"/>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2" name="TextBox 12">
            <a:extLst>
              <a:ext uri="{FF2B5EF4-FFF2-40B4-BE49-F238E27FC236}">
                <a16:creationId xmlns:a16="http://schemas.microsoft.com/office/drawing/2014/main" id="{5A6425B6-4559-7485-CC1B-6DA3506CCCB9}"/>
              </a:ext>
            </a:extLst>
          </p:cNvPr>
          <p:cNvSpPr txBox="1"/>
          <p:nvPr/>
        </p:nvSpPr>
        <p:spPr>
          <a:xfrm>
            <a:off x="6076832" y="1563359"/>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3" name="TextBox 23">
            <a:extLst>
              <a:ext uri="{FF2B5EF4-FFF2-40B4-BE49-F238E27FC236}">
                <a16:creationId xmlns:a16="http://schemas.microsoft.com/office/drawing/2014/main" id="{E6335A74-393B-A5A2-1ECD-60D0458AD139}"/>
              </a:ext>
            </a:extLst>
          </p:cNvPr>
          <p:cNvSpPr txBox="1"/>
          <p:nvPr/>
        </p:nvSpPr>
        <p:spPr>
          <a:xfrm>
            <a:off x="6669824" y="2199359"/>
            <a:ext cx="862439" cy="338554"/>
          </a:xfrm>
          <a:prstGeom prst="rect">
            <a:avLst/>
          </a:prstGeom>
          <a:noFill/>
        </p:spPr>
        <p:txBody>
          <a:bodyPr wrap="square" rtlCol="0">
            <a:spAutoFit/>
          </a:bodyPr>
          <a:lstStyle/>
          <a:p>
            <a:r>
              <a:rPr lang="en-US" sz="1600"/>
              <a:t>1 hour</a:t>
            </a:r>
          </a:p>
        </p:txBody>
      </p:sp>
      <p:sp>
        <p:nvSpPr>
          <p:cNvPr id="44" name="Ellipse 40">
            <a:extLst>
              <a:ext uri="{FF2B5EF4-FFF2-40B4-BE49-F238E27FC236}">
                <a16:creationId xmlns:a16="http://schemas.microsoft.com/office/drawing/2014/main" id="{0B36BAD7-7BCF-0FCA-35B7-3B580C3FDFE3}"/>
              </a:ext>
            </a:extLst>
          </p:cNvPr>
          <p:cNvSpPr/>
          <p:nvPr/>
        </p:nvSpPr>
        <p:spPr bwMode="auto">
          <a:xfrm>
            <a:off x="9551799" y="2030812"/>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TextBox 23">
            <a:extLst>
              <a:ext uri="{FF2B5EF4-FFF2-40B4-BE49-F238E27FC236}">
                <a16:creationId xmlns:a16="http://schemas.microsoft.com/office/drawing/2014/main" id="{995F2675-55F8-39CE-BE7B-6487D52E6FAA}"/>
              </a:ext>
            </a:extLst>
          </p:cNvPr>
          <p:cNvSpPr txBox="1"/>
          <p:nvPr/>
        </p:nvSpPr>
        <p:spPr>
          <a:xfrm>
            <a:off x="8512306" y="2205956"/>
            <a:ext cx="862439" cy="338554"/>
          </a:xfrm>
          <a:prstGeom prst="rect">
            <a:avLst/>
          </a:prstGeom>
          <a:noFill/>
        </p:spPr>
        <p:txBody>
          <a:bodyPr wrap="square" rtlCol="0">
            <a:spAutoFit/>
          </a:bodyPr>
          <a:lstStyle/>
          <a:p>
            <a:r>
              <a:rPr lang="en-US" sz="1600"/>
              <a:t>1 hour</a:t>
            </a:r>
          </a:p>
        </p:txBody>
      </p:sp>
      <p:sp>
        <p:nvSpPr>
          <p:cNvPr id="46" name="TextBox 12">
            <a:extLst>
              <a:ext uri="{FF2B5EF4-FFF2-40B4-BE49-F238E27FC236}">
                <a16:creationId xmlns:a16="http://schemas.microsoft.com/office/drawing/2014/main" id="{93FB9E1D-9DFC-5D6E-C672-87230DFBA7F6}"/>
              </a:ext>
            </a:extLst>
          </p:cNvPr>
          <p:cNvSpPr txBox="1"/>
          <p:nvPr/>
        </p:nvSpPr>
        <p:spPr>
          <a:xfrm>
            <a:off x="8091831" y="1558815"/>
            <a:ext cx="1489654" cy="523220"/>
          </a:xfrm>
          <a:prstGeom prst="rect">
            <a:avLst/>
          </a:prstGeom>
          <a:noFill/>
        </p:spPr>
        <p:txBody>
          <a:bodyPr wrap="square" rtlCol="0">
            <a:spAutoFit/>
          </a:bodyPr>
          <a:lstStyle/>
          <a:p>
            <a:pPr algn="ctr"/>
            <a:r>
              <a:rPr lang="en-US" sz="1400" b="1"/>
              <a:t>Access Recertification</a:t>
            </a:r>
          </a:p>
        </p:txBody>
      </p:sp>
      <p:cxnSp>
        <p:nvCxnSpPr>
          <p:cNvPr id="47" name="Gerade Verbindung mit Pfeil 2">
            <a:extLst>
              <a:ext uri="{FF2B5EF4-FFF2-40B4-BE49-F238E27FC236}">
                <a16:creationId xmlns:a16="http://schemas.microsoft.com/office/drawing/2014/main" id="{2977B41A-AFE5-ABDF-6421-40E7B329707C}"/>
              </a:ext>
            </a:extLst>
          </p:cNvPr>
          <p:cNvCxnSpPr>
            <a:cxnSpLocks/>
            <a:stCxn id="38" idx="6"/>
            <a:endCxn id="39" idx="2"/>
          </p:cNvCxnSpPr>
          <p:nvPr/>
        </p:nvCxnSpPr>
        <p:spPr>
          <a:xfrm>
            <a:off x="2759533" y="2142064"/>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2">
            <a:extLst>
              <a:ext uri="{FF2B5EF4-FFF2-40B4-BE49-F238E27FC236}">
                <a16:creationId xmlns:a16="http://schemas.microsoft.com/office/drawing/2014/main" id="{182F3CDA-5A6D-C28C-5B3C-078985E61C46}"/>
              </a:ext>
            </a:extLst>
          </p:cNvPr>
          <p:cNvCxnSpPr>
            <a:cxnSpLocks/>
            <a:endCxn id="41" idx="2"/>
          </p:cNvCxnSpPr>
          <p:nvPr/>
        </p:nvCxnSpPr>
        <p:spPr>
          <a:xfrm flipV="1">
            <a:off x="4275926" y="2134569"/>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9" name="Gerade Verbindung mit Pfeil 2">
            <a:extLst>
              <a:ext uri="{FF2B5EF4-FFF2-40B4-BE49-F238E27FC236}">
                <a16:creationId xmlns:a16="http://schemas.microsoft.com/office/drawing/2014/main" id="{A669DAF4-587F-3885-462B-BA69D02C6BE9}"/>
              </a:ext>
            </a:extLst>
          </p:cNvPr>
          <p:cNvCxnSpPr>
            <a:cxnSpLocks/>
            <a:endCxn id="36" idx="2"/>
          </p:cNvCxnSpPr>
          <p:nvPr/>
        </p:nvCxnSpPr>
        <p:spPr>
          <a:xfrm flipV="1">
            <a:off x="6076832" y="2123535"/>
            <a:ext cx="1874279" cy="694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3" name="Gerade Verbindung mit Pfeil 2">
            <a:extLst>
              <a:ext uri="{FF2B5EF4-FFF2-40B4-BE49-F238E27FC236}">
                <a16:creationId xmlns:a16="http://schemas.microsoft.com/office/drawing/2014/main" id="{C6B66F4E-F7E2-2882-872C-87C3818120D8}"/>
              </a:ext>
            </a:extLst>
          </p:cNvPr>
          <p:cNvCxnSpPr>
            <a:cxnSpLocks/>
            <a:stCxn id="36" idx="6"/>
            <a:endCxn id="44" idx="2"/>
          </p:cNvCxnSpPr>
          <p:nvPr/>
        </p:nvCxnSpPr>
        <p:spPr>
          <a:xfrm flipV="1">
            <a:off x="8121517" y="2119442"/>
            <a:ext cx="1430282" cy="4093"/>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0880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5: </a:t>
            </a:r>
            <a:r>
              <a:rPr lang="en-US" sz="3600"/>
              <a:t>Close-out</a:t>
            </a:r>
            <a:endParaRPr lang="en-US"/>
          </a:p>
        </p:txBody>
      </p:sp>
      <p:sp>
        <p:nvSpPr>
          <p:cNvPr id="27" name="TextBox 26">
            <a:extLst>
              <a:ext uri="{FF2B5EF4-FFF2-40B4-BE49-F238E27FC236}">
                <a16:creationId xmlns:a16="http://schemas.microsoft.com/office/drawing/2014/main" id="{DF44E84A-D2A0-4957-64E3-E8CD8B9250E5}"/>
              </a:ext>
            </a:extLst>
          </p:cNvPr>
          <p:cNvSpPr txBox="1"/>
          <p:nvPr/>
        </p:nvSpPr>
        <p:spPr>
          <a:xfrm>
            <a:off x="629903" y="2649176"/>
            <a:ext cx="10144588" cy="2769989"/>
          </a:xfrm>
          <a:prstGeom prst="rect">
            <a:avLst/>
          </a:prstGeom>
          <a:noFill/>
        </p:spPr>
        <p:txBody>
          <a:bodyPr wrap="square" lIns="0" tIns="0" rIns="0" bIns="0" rtlCol="0">
            <a:spAutoFit/>
          </a:bodyPr>
          <a:lstStyle/>
          <a:p>
            <a:pPr algn="l"/>
            <a:r>
              <a:rPr lang="en-GB" sz="2000" b="1" dirty="0"/>
              <a:t>Wrap-up session </a:t>
            </a:r>
            <a:r>
              <a:rPr lang="en-GB" sz="2000" dirty="0"/>
              <a:t>(1 hour)</a:t>
            </a:r>
          </a:p>
          <a:p>
            <a:r>
              <a:rPr lang="en-GB" sz="2000" dirty="0"/>
              <a:t>Who? </a:t>
            </a:r>
          </a:p>
          <a:p>
            <a:r>
              <a:rPr lang="en-GB" sz="2000" dirty="0">
                <a:sym typeface="Wingdings" panose="05000000000000000000" pitchFamily="2" charset="2"/>
              </a:rPr>
              <a:t>	 </a:t>
            </a:r>
            <a:r>
              <a:rPr lang="en-GB" sz="2000" dirty="0"/>
              <a:t>All teams</a:t>
            </a:r>
          </a:p>
          <a:p>
            <a:r>
              <a:rPr lang="en-GB" sz="2000" dirty="0">
                <a:sym typeface="Wingdings" panose="05000000000000000000" pitchFamily="2" charset="2"/>
              </a:rPr>
              <a:t>	 Leadership team</a:t>
            </a:r>
          </a:p>
          <a:p>
            <a:endParaRPr lang="en-GB" sz="2000" dirty="0">
              <a:sym typeface="Wingdings" panose="05000000000000000000" pitchFamily="2" charset="2"/>
            </a:endParaRPr>
          </a:p>
          <a:p>
            <a:pPr algn="l"/>
            <a:r>
              <a:rPr lang="en-GB" sz="2000" b="1" dirty="0"/>
              <a:t>Goal</a:t>
            </a:r>
            <a:endParaRPr lang="en-GB" sz="2000" dirty="0"/>
          </a:p>
          <a:p>
            <a:pPr marL="342900" indent="-342900">
              <a:buFont typeface="Arial" panose="020B0604020202020204" pitchFamily="34" charset="0"/>
              <a:buChar char="•"/>
            </a:pPr>
            <a:r>
              <a:rPr lang="en-US" sz="2000" dirty="0"/>
              <a:t>Present POC results</a:t>
            </a:r>
          </a:p>
          <a:p>
            <a:pPr marL="342900" indent="-342900">
              <a:buFont typeface="Arial" panose="020B0604020202020204" pitchFamily="34" charset="0"/>
              <a:buChar char="•"/>
            </a:pPr>
            <a:r>
              <a:rPr lang="en-US" sz="2000" dirty="0"/>
              <a:t>Discuss strategy to further implement </a:t>
            </a:r>
          </a:p>
          <a:p>
            <a:pPr marL="342900" indent="-342900">
              <a:buFont typeface="Arial" panose="020B0604020202020204" pitchFamily="34" charset="0"/>
              <a:buChar char="•"/>
            </a:pPr>
            <a:r>
              <a:rPr lang="en-US" sz="2000"/>
              <a:t>Fill out POC closeout survey</a:t>
            </a:r>
            <a:r>
              <a:rPr lang="en-GB" sz="2000" dirty="0"/>
              <a:t> </a:t>
            </a:r>
          </a:p>
        </p:txBody>
      </p:sp>
      <p:sp>
        <p:nvSpPr>
          <p:cNvPr id="5" name="TextBox 23">
            <a:extLst>
              <a:ext uri="{FF2B5EF4-FFF2-40B4-BE49-F238E27FC236}">
                <a16:creationId xmlns:a16="http://schemas.microsoft.com/office/drawing/2014/main" id="{CB2D7BCC-2793-191D-8A50-91B0465D7B08}"/>
              </a:ext>
            </a:extLst>
          </p:cNvPr>
          <p:cNvSpPr txBox="1"/>
          <p:nvPr/>
        </p:nvSpPr>
        <p:spPr>
          <a:xfrm>
            <a:off x="1194839" y="2153145"/>
            <a:ext cx="862439" cy="338554"/>
          </a:xfrm>
          <a:prstGeom prst="rect">
            <a:avLst/>
          </a:prstGeom>
          <a:noFill/>
        </p:spPr>
        <p:txBody>
          <a:bodyPr wrap="square" rtlCol="0">
            <a:spAutoFit/>
          </a:bodyPr>
          <a:lstStyle/>
          <a:p>
            <a:r>
              <a:rPr lang="en-US" sz="1600"/>
              <a:t>2 hours</a:t>
            </a:r>
          </a:p>
        </p:txBody>
      </p:sp>
      <p:sp>
        <p:nvSpPr>
          <p:cNvPr id="6" name="TextBox 12">
            <a:extLst>
              <a:ext uri="{FF2B5EF4-FFF2-40B4-BE49-F238E27FC236}">
                <a16:creationId xmlns:a16="http://schemas.microsoft.com/office/drawing/2014/main" id="{4D389DFD-46E3-7046-C278-BD29C0117845}"/>
              </a:ext>
            </a:extLst>
          </p:cNvPr>
          <p:cNvSpPr txBox="1"/>
          <p:nvPr/>
        </p:nvSpPr>
        <p:spPr>
          <a:xfrm>
            <a:off x="740347" y="1530630"/>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21" name="TextBox 23">
            <a:extLst>
              <a:ext uri="{FF2B5EF4-FFF2-40B4-BE49-F238E27FC236}">
                <a16:creationId xmlns:a16="http://schemas.microsoft.com/office/drawing/2014/main" id="{8F770066-C92F-EF4C-E2BA-23A307007237}"/>
              </a:ext>
            </a:extLst>
          </p:cNvPr>
          <p:cNvSpPr txBox="1"/>
          <p:nvPr/>
        </p:nvSpPr>
        <p:spPr>
          <a:xfrm>
            <a:off x="3116341" y="2148134"/>
            <a:ext cx="862439" cy="338554"/>
          </a:xfrm>
          <a:prstGeom prst="rect">
            <a:avLst/>
          </a:prstGeom>
          <a:noFill/>
        </p:spPr>
        <p:txBody>
          <a:bodyPr wrap="square" rtlCol="0">
            <a:spAutoFit/>
          </a:bodyPr>
          <a:lstStyle/>
          <a:p>
            <a:r>
              <a:rPr lang="en-US" sz="1600"/>
              <a:t>1 hour</a:t>
            </a:r>
          </a:p>
        </p:txBody>
      </p:sp>
      <p:sp>
        <p:nvSpPr>
          <p:cNvPr id="22" name="TextBox 23">
            <a:extLst>
              <a:ext uri="{FF2B5EF4-FFF2-40B4-BE49-F238E27FC236}">
                <a16:creationId xmlns:a16="http://schemas.microsoft.com/office/drawing/2014/main" id="{C851EE23-681D-EC0B-C446-5389638DB129}"/>
              </a:ext>
            </a:extLst>
          </p:cNvPr>
          <p:cNvSpPr txBox="1"/>
          <p:nvPr/>
        </p:nvSpPr>
        <p:spPr>
          <a:xfrm>
            <a:off x="4690368" y="2199359"/>
            <a:ext cx="862439" cy="338554"/>
          </a:xfrm>
          <a:prstGeom prst="rect">
            <a:avLst/>
          </a:prstGeom>
          <a:noFill/>
        </p:spPr>
        <p:txBody>
          <a:bodyPr wrap="square" rtlCol="0">
            <a:spAutoFit/>
          </a:bodyPr>
          <a:lstStyle/>
          <a:p>
            <a:r>
              <a:rPr lang="en-US" sz="1600"/>
              <a:t>2 hours</a:t>
            </a:r>
          </a:p>
        </p:txBody>
      </p:sp>
      <p:sp>
        <p:nvSpPr>
          <p:cNvPr id="24" name="TextBox 12">
            <a:extLst>
              <a:ext uri="{FF2B5EF4-FFF2-40B4-BE49-F238E27FC236}">
                <a16:creationId xmlns:a16="http://schemas.microsoft.com/office/drawing/2014/main" id="{208DC3EF-2B39-A931-4CAF-4E13EA9B65C8}"/>
              </a:ext>
            </a:extLst>
          </p:cNvPr>
          <p:cNvSpPr txBox="1"/>
          <p:nvPr/>
        </p:nvSpPr>
        <p:spPr>
          <a:xfrm>
            <a:off x="4255250" y="1510806"/>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5" name="TextBox 23">
            <a:extLst>
              <a:ext uri="{FF2B5EF4-FFF2-40B4-BE49-F238E27FC236}">
                <a16:creationId xmlns:a16="http://schemas.microsoft.com/office/drawing/2014/main" id="{295AEF76-0E71-8ABD-656D-6ACA2A80CB32}"/>
              </a:ext>
            </a:extLst>
          </p:cNvPr>
          <p:cNvSpPr txBox="1"/>
          <p:nvPr/>
        </p:nvSpPr>
        <p:spPr>
          <a:xfrm>
            <a:off x="10009045" y="2157560"/>
            <a:ext cx="862439" cy="338554"/>
          </a:xfrm>
          <a:prstGeom prst="rect">
            <a:avLst/>
          </a:prstGeom>
          <a:noFill/>
        </p:spPr>
        <p:txBody>
          <a:bodyPr wrap="square" rtlCol="0">
            <a:spAutoFit/>
          </a:bodyPr>
          <a:lstStyle/>
          <a:p>
            <a:r>
              <a:rPr lang="en-US" sz="1600"/>
              <a:t>1 hour</a:t>
            </a:r>
          </a:p>
        </p:txBody>
      </p:sp>
      <p:sp>
        <p:nvSpPr>
          <p:cNvPr id="26" name="TextBox 12">
            <a:extLst>
              <a:ext uri="{FF2B5EF4-FFF2-40B4-BE49-F238E27FC236}">
                <a16:creationId xmlns:a16="http://schemas.microsoft.com/office/drawing/2014/main" id="{F9BE50AC-66BC-BAE3-EF7F-C4DA325B5F54}"/>
              </a:ext>
            </a:extLst>
          </p:cNvPr>
          <p:cNvSpPr txBox="1"/>
          <p:nvPr/>
        </p:nvSpPr>
        <p:spPr>
          <a:xfrm>
            <a:off x="9836260" y="1707385"/>
            <a:ext cx="1193949" cy="338554"/>
          </a:xfrm>
          <a:prstGeom prst="rect">
            <a:avLst/>
          </a:prstGeom>
          <a:noFill/>
        </p:spPr>
        <p:txBody>
          <a:bodyPr wrap="square" rtlCol="0">
            <a:spAutoFit/>
          </a:bodyPr>
          <a:lstStyle/>
          <a:p>
            <a:pPr algn="ctr"/>
            <a:r>
              <a:rPr lang="en-US" sz="1600" b="1"/>
              <a:t>Close-out</a:t>
            </a:r>
          </a:p>
        </p:txBody>
      </p:sp>
      <p:sp>
        <p:nvSpPr>
          <p:cNvPr id="28" name="TextBox 12">
            <a:extLst>
              <a:ext uri="{FF2B5EF4-FFF2-40B4-BE49-F238E27FC236}">
                <a16:creationId xmlns:a16="http://schemas.microsoft.com/office/drawing/2014/main" id="{4B9A0AC8-B837-484B-FB3A-0E5D9B6C8EA4}"/>
              </a:ext>
            </a:extLst>
          </p:cNvPr>
          <p:cNvSpPr txBox="1"/>
          <p:nvPr/>
        </p:nvSpPr>
        <p:spPr>
          <a:xfrm>
            <a:off x="2705927" y="1545700"/>
            <a:ext cx="1713312" cy="584775"/>
          </a:xfrm>
          <a:prstGeom prst="rect">
            <a:avLst/>
          </a:prstGeom>
          <a:noFill/>
        </p:spPr>
        <p:txBody>
          <a:bodyPr wrap="square" rtlCol="0">
            <a:spAutoFit/>
          </a:bodyPr>
          <a:lstStyle/>
          <a:p>
            <a:pPr algn="ctr"/>
            <a:r>
              <a:rPr lang="en-US" sz="1600" b="1"/>
              <a:t>Auto assign Resources</a:t>
            </a:r>
          </a:p>
        </p:txBody>
      </p:sp>
      <p:cxnSp>
        <p:nvCxnSpPr>
          <p:cNvPr id="29" name="Gerade Verbindung mit Pfeil 2">
            <a:extLst>
              <a:ext uri="{FF2B5EF4-FFF2-40B4-BE49-F238E27FC236}">
                <a16:creationId xmlns:a16="http://schemas.microsoft.com/office/drawing/2014/main" id="{9C483300-3769-60D8-F322-045FF7160979}"/>
              </a:ext>
            </a:extLst>
          </p:cNvPr>
          <p:cNvCxnSpPr>
            <a:cxnSpLocks/>
            <a:stCxn id="30" idx="6"/>
            <a:endCxn id="32" idx="2"/>
          </p:cNvCxnSpPr>
          <p:nvPr/>
        </p:nvCxnSpPr>
        <p:spPr>
          <a:xfrm flipV="1">
            <a:off x="785858" y="2119441"/>
            <a:ext cx="10256032" cy="11034"/>
          </a:xfrm>
          <a:prstGeom prst="straightConnector1">
            <a:avLst/>
          </a:prstGeom>
          <a:ln w="28575">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0" name="Ellipse 4">
            <a:extLst>
              <a:ext uri="{FF2B5EF4-FFF2-40B4-BE49-F238E27FC236}">
                <a16:creationId xmlns:a16="http://schemas.microsoft.com/office/drawing/2014/main" id="{1585DE6B-A1FA-43B1-9B7F-13F5BCDF2DB3}"/>
              </a:ext>
            </a:extLst>
          </p:cNvPr>
          <p:cNvSpPr/>
          <p:nvPr/>
        </p:nvSpPr>
        <p:spPr bwMode="auto">
          <a:xfrm>
            <a:off x="473948" y="1974520"/>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Ellipse 40">
            <a:extLst>
              <a:ext uri="{FF2B5EF4-FFF2-40B4-BE49-F238E27FC236}">
                <a16:creationId xmlns:a16="http://schemas.microsoft.com/office/drawing/2014/main" id="{C8DEF54C-C653-D1CC-DA07-BDE225F0AEF4}"/>
              </a:ext>
            </a:extLst>
          </p:cNvPr>
          <p:cNvSpPr/>
          <p:nvPr/>
        </p:nvSpPr>
        <p:spPr bwMode="auto">
          <a:xfrm>
            <a:off x="7951111" y="203490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Ellipse 4">
            <a:extLst>
              <a:ext uri="{FF2B5EF4-FFF2-40B4-BE49-F238E27FC236}">
                <a16:creationId xmlns:a16="http://schemas.microsoft.com/office/drawing/2014/main" id="{1C6801BE-9900-DC4C-B2D0-2AA77EA1C8B3}"/>
              </a:ext>
            </a:extLst>
          </p:cNvPr>
          <p:cNvSpPr/>
          <p:nvPr/>
        </p:nvSpPr>
        <p:spPr bwMode="auto">
          <a:xfrm>
            <a:off x="11041890" y="1963486"/>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Ellipse 33">
            <a:extLst>
              <a:ext uri="{FF2B5EF4-FFF2-40B4-BE49-F238E27FC236}">
                <a16:creationId xmlns:a16="http://schemas.microsoft.com/office/drawing/2014/main" id="{198BB619-6597-5D66-10AB-A8EC46B2FBC8}"/>
              </a:ext>
            </a:extLst>
          </p:cNvPr>
          <p:cNvSpPr/>
          <p:nvPr/>
        </p:nvSpPr>
        <p:spPr bwMode="auto">
          <a:xfrm>
            <a:off x="2589127" y="205343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4" name="Ellipse 33">
            <a:extLst>
              <a:ext uri="{FF2B5EF4-FFF2-40B4-BE49-F238E27FC236}">
                <a16:creationId xmlns:a16="http://schemas.microsoft.com/office/drawing/2014/main" id="{1BB0B953-54C2-6251-0394-BD8584C81A5F}"/>
              </a:ext>
            </a:extLst>
          </p:cNvPr>
          <p:cNvSpPr/>
          <p:nvPr/>
        </p:nvSpPr>
        <p:spPr bwMode="auto">
          <a:xfrm>
            <a:off x="4127353" y="205950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33">
            <a:extLst>
              <a:ext uri="{FF2B5EF4-FFF2-40B4-BE49-F238E27FC236}">
                <a16:creationId xmlns:a16="http://schemas.microsoft.com/office/drawing/2014/main" id="{78C40719-7B87-EDC9-BAB9-32FED2A8B69F}"/>
              </a:ext>
            </a:extLst>
          </p:cNvPr>
          <p:cNvSpPr/>
          <p:nvPr/>
        </p:nvSpPr>
        <p:spPr bwMode="auto">
          <a:xfrm>
            <a:off x="5912705" y="2045939"/>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Box 12">
            <a:extLst>
              <a:ext uri="{FF2B5EF4-FFF2-40B4-BE49-F238E27FC236}">
                <a16:creationId xmlns:a16="http://schemas.microsoft.com/office/drawing/2014/main" id="{407A3AE3-1F8B-B6FE-456E-8A86BB613C27}"/>
              </a:ext>
            </a:extLst>
          </p:cNvPr>
          <p:cNvSpPr txBox="1"/>
          <p:nvPr/>
        </p:nvSpPr>
        <p:spPr>
          <a:xfrm>
            <a:off x="6076832" y="1563359"/>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1" name="TextBox 23">
            <a:extLst>
              <a:ext uri="{FF2B5EF4-FFF2-40B4-BE49-F238E27FC236}">
                <a16:creationId xmlns:a16="http://schemas.microsoft.com/office/drawing/2014/main" id="{7BE04080-030C-B9B5-8159-3B2F9B0868A8}"/>
              </a:ext>
            </a:extLst>
          </p:cNvPr>
          <p:cNvSpPr txBox="1"/>
          <p:nvPr/>
        </p:nvSpPr>
        <p:spPr>
          <a:xfrm>
            <a:off x="6669824" y="2199359"/>
            <a:ext cx="862439" cy="338554"/>
          </a:xfrm>
          <a:prstGeom prst="rect">
            <a:avLst/>
          </a:prstGeom>
          <a:noFill/>
        </p:spPr>
        <p:txBody>
          <a:bodyPr wrap="square" rtlCol="0">
            <a:spAutoFit/>
          </a:bodyPr>
          <a:lstStyle/>
          <a:p>
            <a:r>
              <a:rPr lang="en-US" sz="1600"/>
              <a:t>1 hour</a:t>
            </a:r>
          </a:p>
        </p:txBody>
      </p:sp>
      <p:sp>
        <p:nvSpPr>
          <p:cNvPr id="43" name="Ellipse 40">
            <a:extLst>
              <a:ext uri="{FF2B5EF4-FFF2-40B4-BE49-F238E27FC236}">
                <a16:creationId xmlns:a16="http://schemas.microsoft.com/office/drawing/2014/main" id="{2DFA0B6F-8BFC-33C5-2732-2EA5A9BC2F8E}"/>
              </a:ext>
            </a:extLst>
          </p:cNvPr>
          <p:cNvSpPr/>
          <p:nvPr/>
        </p:nvSpPr>
        <p:spPr bwMode="auto">
          <a:xfrm>
            <a:off x="9551799" y="2030812"/>
            <a:ext cx="170406" cy="177259"/>
          </a:xfrm>
          <a:prstGeom prst="ellipse">
            <a:avLst/>
          </a:prstGeom>
          <a:solidFill>
            <a:srgbClr val="1560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4" name="TextBox 23">
            <a:extLst>
              <a:ext uri="{FF2B5EF4-FFF2-40B4-BE49-F238E27FC236}">
                <a16:creationId xmlns:a16="http://schemas.microsoft.com/office/drawing/2014/main" id="{57B320B1-A7B9-AE5B-5ED1-9F2CA82431AC}"/>
              </a:ext>
            </a:extLst>
          </p:cNvPr>
          <p:cNvSpPr txBox="1"/>
          <p:nvPr/>
        </p:nvSpPr>
        <p:spPr>
          <a:xfrm>
            <a:off x="8512306" y="2205956"/>
            <a:ext cx="862439" cy="338554"/>
          </a:xfrm>
          <a:prstGeom prst="rect">
            <a:avLst/>
          </a:prstGeom>
          <a:noFill/>
        </p:spPr>
        <p:txBody>
          <a:bodyPr wrap="square" rtlCol="0">
            <a:spAutoFit/>
          </a:bodyPr>
          <a:lstStyle/>
          <a:p>
            <a:r>
              <a:rPr lang="en-US" sz="1600"/>
              <a:t>1 hour</a:t>
            </a:r>
          </a:p>
        </p:txBody>
      </p:sp>
      <p:sp>
        <p:nvSpPr>
          <p:cNvPr id="45" name="TextBox 12">
            <a:extLst>
              <a:ext uri="{FF2B5EF4-FFF2-40B4-BE49-F238E27FC236}">
                <a16:creationId xmlns:a16="http://schemas.microsoft.com/office/drawing/2014/main" id="{28C06F62-0AE2-DB48-0A98-25FA439B8279}"/>
              </a:ext>
            </a:extLst>
          </p:cNvPr>
          <p:cNvSpPr txBox="1"/>
          <p:nvPr/>
        </p:nvSpPr>
        <p:spPr>
          <a:xfrm>
            <a:off x="8091831" y="1558815"/>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224677682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2D0B-F7BA-E42D-F0E2-A0F22EAD16D2}"/>
              </a:ext>
            </a:extLst>
          </p:cNvPr>
          <p:cNvSpPr>
            <a:spLocks noGrp="1"/>
          </p:cNvSpPr>
          <p:nvPr>
            <p:ph type="title"/>
          </p:nvPr>
        </p:nvSpPr>
        <p:spPr>
          <a:xfrm>
            <a:off x="588263" y="457200"/>
            <a:ext cx="11018520" cy="923330"/>
          </a:xfrm>
        </p:spPr>
        <p:txBody>
          <a:bodyPr>
            <a:normAutofit fontScale="90000"/>
          </a:bodyPr>
          <a:lstStyle/>
          <a:p>
            <a:r>
              <a:rPr lang="en-GB" sz="3600"/>
              <a:t>Microsoft Entra ID Governance features used on this scenario</a:t>
            </a:r>
            <a:br>
              <a:rPr lang="en-GB"/>
            </a:br>
            <a:endParaRPr lang="de-DE">
              <a:solidFill>
                <a:srgbClr val="0070C0"/>
              </a:solidFill>
            </a:endParaRPr>
          </a:p>
        </p:txBody>
      </p:sp>
      <p:graphicFrame>
        <p:nvGraphicFramePr>
          <p:cNvPr id="3" name="Table 3">
            <a:extLst>
              <a:ext uri="{FF2B5EF4-FFF2-40B4-BE49-F238E27FC236}">
                <a16:creationId xmlns:a16="http://schemas.microsoft.com/office/drawing/2014/main" id="{3204FD71-6160-4EA8-F4C0-3220A1A32459}"/>
              </a:ext>
            </a:extLst>
          </p:cNvPr>
          <p:cNvGraphicFramePr>
            <a:graphicFrameLocks noGrp="1"/>
          </p:cNvGraphicFramePr>
          <p:nvPr>
            <p:extLst>
              <p:ext uri="{D42A27DB-BD31-4B8C-83A1-F6EECF244321}">
                <p14:modId xmlns:p14="http://schemas.microsoft.com/office/powerpoint/2010/main" val="627381451"/>
              </p:ext>
            </p:extLst>
          </p:nvPr>
        </p:nvGraphicFramePr>
        <p:xfrm>
          <a:off x="588263" y="1056097"/>
          <a:ext cx="11279887" cy="4907280"/>
        </p:xfrm>
        <a:graphic>
          <a:graphicData uri="http://schemas.openxmlformats.org/drawingml/2006/table">
            <a:tbl>
              <a:tblPr firstRow="1" bandRow="1">
                <a:tableStyleId>{3B4B98B0-60AC-42C2-AFA5-B58CD77FA1E5}</a:tableStyleId>
              </a:tblPr>
              <a:tblGrid>
                <a:gridCol w="2645108">
                  <a:extLst>
                    <a:ext uri="{9D8B030D-6E8A-4147-A177-3AD203B41FA5}">
                      <a16:colId xmlns:a16="http://schemas.microsoft.com/office/drawing/2014/main" val="4039506950"/>
                    </a:ext>
                  </a:extLst>
                </a:gridCol>
                <a:gridCol w="5880009">
                  <a:extLst>
                    <a:ext uri="{9D8B030D-6E8A-4147-A177-3AD203B41FA5}">
                      <a16:colId xmlns:a16="http://schemas.microsoft.com/office/drawing/2014/main" val="877387242"/>
                    </a:ext>
                  </a:extLst>
                </a:gridCol>
                <a:gridCol w="1135521">
                  <a:extLst>
                    <a:ext uri="{9D8B030D-6E8A-4147-A177-3AD203B41FA5}">
                      <a16:colId xmlns:a16="http://schemas.microsoft.com/office/drawing/2014/main" val="3837982284"/>
                    </a:ext>
                  </a:extLst>
                </a:gridCol>
                <a:gridCol w="1619249">
                  <a:extLst>
                    <a:ext uri="{9D8B030D-6E8A-4147-A177-3AD203B41FA5}">
                      <a16:colId xmlns:a16="http://schemas.microsoft.com/office/drawing/2014/main" val="1589021627"/>
                    </a:ext>
                  </a:extLst>
                </a:gridCol>
              </a:tblGrid>
              <a:tr h="370840">
                <a:tc>
                  <a:txBody>
                    <a:bodyPr/>
                    <a:lstStyle/>
                    <a:p>
                      <a:r>
                        <a:rPr lang="en-GB" sz="1100"/>
                        <a:t>Feature</a:t>
                      </a:r>
                      <a:endParaRPr lang="de-DE" sz="1100"/>
                    </a:p>
                  </a:txBody>
                  <a:tcPr/>
                </a:tc>
                <a:tc>
                  <a:txBody>
                    <a:bodyPr/>
                    <a:lstStyle/>
                    <a:p>
                      <a:r>
                        <a:rPr lang="en-GB" sz="1100"/>
                        <a:t>Description</a:t>
                      </a:r>
                      <a:endParaRPr lang="de-DE" sz="1100"/>
                    </a:p>
                  </a:txBody>
                  <a:tcPr/>
                </a:tc>
                <a:tc>
                  <a:txBody>
                    <a:bodyPr/>
                    <a:lstStyle/>
                    <a:p>
                      <a:r>
                        <a:rPr lang="en-US" sz="1100" noProof="0"/>
                        <a:t>Stage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noProof="0"/>
                        <a:t>Governance SKU</a:t>
                      </a:r>
                    </a:p>
                    <a:p>
                      <a:endParaRPr lang="en-US" sz="1100" noProof="0"/>
                    </a:p>
                  </a:txBody>
                  <a:tcPr/>
                </a:tc>
                <a:extLst>
                  <a:ext uri="{0D108BD9-81ED-4DB2-BD59-A6C34878D82A}">
                    <a16:rowId xmlns:a16="http://schemas.microsoft.com/office/drawing/2014/main" val="20906963"/>
                  </a:ext>
                </a:extLst>
              </a:tr>
              <a:tr h="23423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200" b="0">
                          <a:hlinkClick r:id="rId3"/>
                        </a:rPr>
                        <a:t>Entitlement Management (EM)</a:t>
                      </a:r>
                      <a:endParaRPr lang="de-DE" sz="1200" b="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200"/>
                        <a:t>Enables organizations to manage identity and access lifecycle at scale, by automating access request workflows, access assignments, reviews, and expiration.</a:t>
                      </a:r>
                      <a:endParaRPr lang="de-DE" sz="120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200"/>
                        <a:t>General Availability</a:t>
                      </a: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de-DE" sz="1200"/>
                        <a:t>No</a:t>
                      </a:r>
                    </a:p>
                  </a:txBody>
                  <a:tcPr/>
                </a:tc>
                <a:extLst>
                  <a:ext uri="{0D108BD9-81ED-4DB2-BD59-A6C34878D82A}">
                    <a16:rowId xmlns:a16="http://schemas.microsoft.com/office/drawing/2014/main" val="1653969059"/>
                  </a:ext>
                </a:extLst>
              </a:tr>
              <a:tr h="234235">
                <a:tc>
                  <a:txBody>
                    <a:bodyPr/>
                    <a:lstStyle/>
                    <a:p>
                      <a:r>
                        <a:rPr lang="en-GB" sz="1200" b="0">
                          <a:hlinkClick r:id="rId4"/>
                        </a:rPr>
                        <a:t>EM + Custom Extensions (Logic Apps)</a:t>
                      </a:r>
                      <a:endParaRPr lang="en-GB" sz="1200" b="0"/>
                    </a:p>
                  </a:txBody>
                  <a:tcPr/>
                </a:tc>
                <a:tc>
                  <a:txBody>
                    <a:bodyPr/>
                    <a:lstStyle/>
                    <a:p>
                      <a:r>
                        <a:rPr lang="en-US" sz="1200" b="0" i="0" kern="1200">
                          <a:solidFill>
                            <a:schemeClr val="tx1"/>
                          </a:solidFill>
                          <a:effectLst/>
                          <a:latin typeface="+mn-lt"/>
                          <a:ea typeface="+mn-ea"/>
                          <a:cs typeface="+mn-cs"/>
                        </a:rPr>
                        <a:t>Logic Apps with entitlement management can expand governance workflows beyond the core entitlement management use cases.</a:t>
                      </a:r>
                      <a:endParaRPr lang="en-GB" sz="1200" b="0" i="0" kern="120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a:t>General Availability</a:t>
                      </a:r>
                    </a:p>
                    <a:p>
                      <a:endParaRPr lang="en-GB" sz="1200" b="0" i="0" kern="1200">
                        <a:solidFill>
                          <a:schemeClr val="tx1"/>
                        </a:solidFill>
                        <a:effectLst/>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3622530483"/>
                  </a:ext>
                </a:extLst>
              </a:tr>
              <a:tr h="234235">
                <a:tc>
                  <a:txBody>
                    <a:bodyPr/>
                    <a:lstStyle/>
                    <a:p>
                      <a:r>
                        <a:rPr lang="en-GB" sz="1200" b="0">
                          <a:hlinkClick r:id="rId5"/>
                        </a:rPr>
                        <a:t>EM + Auto assignment policies</a:t>
                      </a:r>
                      <a:endParaRPr lang="en-GB" sz="1200" b="0"/>
                    </a:p>
                  </a:txBody>
                  <a:tcPr/>
                </a:tc>
                <a:tc>
                  <a:txBody>
                    <a:bodyPr/>
                    <a:lstStyle/>
                    <a:p>
                      <a:r>
                        <a:rPr lang="en-US" sz="1200" b="0" i="0" kern="1200" dirty="0">
                          <a:solidFill>
                            <a:schemeClr val="tx1"/>
                          </a:solidFill>
                          <a:effectLst/>
                          <a:latin typeface="+mn-lt"/>
                          <a:ea typeface="+mn-ea"/>
                          <a:cs typeface="+mn-cs"/>
                        </a:rPr>
                        <a:t> Use rules to determine access package assignment based on user properties in Azure Active Directory (Microsoft Entra ID)</a:t>
                      </a:r>
                      <a:endParaRPr lang="en-GB" sz="1200" b="0" i="0" kern="1200" dirty="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a:t>General Availability</a:t>
                      </a:r>
                    </a:p>
                    <a:p>
                      <a:endParaRPr lang="en-GB" sz="1200" b="0" i="0" kern="1200">
                        <a:solidFill>
                          <a:schemeClr val="tx1"/>
                        </a:solidFill>
                        <a:effectLst/>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286419124"/>
                  </a:ext>
                </a:extLst>
              </a:tr>
              <a:tr h="234235">
                <a:tc>
                  <a:txBody>
                    <a:bodyPr/>
                    <a:lstStyle/>
                    <a:p>
                      <a:r>
                        <a:rPr lang="en-GB" sz="1200" b="0">
                          <a:hlinkClick r:id="rId6"/>
                        </a:rPr>
                        <a:t>EM + Guest Conversion</a:t>
                      </a:r>
                      <a:endParaRPr lang="en-GB" sz="1200" b="0"/>
                    </a:p>
                  </a:txBody>
                  <a:tcPr/>
                </a:tc>
                <a:tc>
                  <a:txBody>
                    <a:bodyPr/>
                    <a:lstStyle/>
                    <a:p>
                      <a:r>
                        <a:rPr lang="en-US" sz="1200" b="0" i="0" kern="1200">
                          <a:solidFill>
                            <a:schemeClr val="tx1"/>
                          </a:solidFill>
                          <a:effectLst/>
                          <a:latin typeface="+mn-lt"/>
                          <a:ea typeface="+mn-ea"/>
                          <a:cs typeface="+mn-cs"/>
                        </a:rPr>
                        <a:t>Convert ungoverned users to be governed  </a:t>
                      </a:r>
                      <a:endParaRPr lang="en-GB" sz="1200" b="0" i="0" kern="1200">
                        <a:solidFill>
                          <a:schemeClr val="tx1"/>
                        </a:solidFill>
                        <a:effectLst/>
                        <a:latin typeface="+mn-lt"/>
                        <a:ea typeface="+mn-ea"/>
                        <a:cs typeface="+mn-cs"/>
                      </a:endParaRPr>
                    </a:p>
                  </a:txBody>
                  <a:tcPr/>
                </a:tc>
                <a:tc>
                  <a:txBody>
                    <a:bodyPr/>
                    <a:lstStyle/>
                    <a:p>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1769060835"/>
                  </a:ext>
                </a:extLst>
              </a:tr>
              <a:tr h="2342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a:hlinkClick r:id="rId7"/>
                        </a:rPr>
                        <a:t>EM Invite + Assign Any</a:t>
                      </a:r>
                      <a:endParaRPr lang="en-GB" sz="1200" b="0"/>
                    </a:p>
                    <a:p>
                      <a:endParaRPr lang="en-GB" sz="1200" b="0"/>
                    </a:p>
                  </a:txBody>
                  <a:tcPr/>
                </a:tc>
                <a:tc>
                  <a:txBody>
                    <a:bodyPr/>
                    <a:lstStyle/>
                    <a:p>
                      <a:r>
                        <a:rPr lang="en-US" sz="1200" b="0" i="0" kern="1200">
                          <a:solidFill>
                            <a:schemeClr val="tx1"/>
                          </a:solidFill>
                          <a:effectLst/>
                          <a:latin typeface="+mn-lt"/>
                          <a:ea typeface="+mn-ea"/>
                          <a:cs typeface="+mn-cs"/>
                        </a:rPr>
                        <a:t>Allows to directly assign external users to an access package to make collaborating with partners easier.</a:t>
                      </a:r>
                      <a:endParaRPr lang="en-GB" sz="1200" b="0" i="0" kern="1200">
                        <a:solidFill>
                          <a:schemeClr val="tx1"/>
                        </a:solidFill>
                        <a:effectLst/>
                        <a:latin typeface="+mn-lt"/>
                        <a:ea typeface="+mn-ea"/>
                        <a:cs typeface="+mn-cs"/>
                      </a:endParaRPr>
                    </a:p>
                  </a:txBody>
                  <a:tcPr/>
                </a:tc>
                <a:tc>
                  <a:txBody>
                    <a:bodyPr/>
                    <a:lstStyle/>
                    <a:p>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txBody>
                  <a:tcPr/>
                </a:tc>
                <a:extLst>
                  <a:ext uri="{0D108BD9-81ED-4DB2-BD59-A6C34878D82A}">
                    <a16:rowId xmlns:a16="http://schemas.microsoft.com/office/drawing/2014/main" val="3021730542"/>
                  </a:ext>
                </a:extLst>
              </a:tr>
              <a:tr h="234235">
                <a:tc>
                  <a:txBody>
                    <a:bodyPr/>
                    <a:lstStyle/>
                    <a:p>
                      <a:r>
                        <a:rPr lang="en-US" sz="1200" b="0" u="sng" kern="1200">
                          <a:solidFill>
                            <a:schemeClr val="tx1"/>
                          </a:solidFill>
                          <a:effectLst/>
                          <a:latin typeface="+mn-lt"/>
                          <a:ea typeface="+mn-ea"/>
                          <a:cs typeface="+mn-cs"/>
                          <a:hlinkClick r:id="rId8"/>
                        </a:rPr>
                        <a:t>AR - Inactive Users</a:t>
                      </a:r>
                      <a:br>
                        <a:rPr lang="en-US" sz="1200" b="0" u="sng" kern="1200">
                          <a:solidFill>
                            <a:schemeClr val="tx1"/>
                          </a:solidFill>
                          <a:effectLst/>
                          <a:latin typeface="+mn-lt"/>
                          <a:ea typeface="+mn-ea"/>
                          <a:cs typeface="+mn-cs"/>
                        </a:rPr>
                      </a:br>
                      <a:endParaRPr lang="de-DE" sz="1200" b="0"/>
                    </a:p>
                  </a:txBody>
                  <a:tcPr/>
                </a:tc>
                <a:tc>
                  <a:txBody>
                    <a:bodyPr/>
                    <a:lstStyle/>
                    <a:p>
                      <a:r>
                        <a:rPr lang="en-US" sz="1200" b="0" i="0" kern="1200">
                          <a:solidFill>
                            <a:schemeClr val="tx1"/>
                          </a:solidFill>
                          <a:effectLst/>
                          <a:latin typeface="+mn-lt"/>
                          <a:ea typeface="+mn-ea"/>
                          <a:cs typeface="+mn-cs"/>
                        </a:rPr>
                        <a:t>Review and address stale accounts that haven’t been active for a specified period on a regular basis.</a:t>
                      </a:r>
                      <a:endParaRPr lang="de-DE" sz="1200" b="0" i="0" kern="1200">
                        <a:solidFill>
                          <a:schemeClr val="tx1"/>
                        </a:solidFill>
                        <a:effectLst/>
                        <a:latin typeface="+mn-lt"/>
                        <a:ea typeface="+mn-ea"/>
                        <a:cs typeface="+mn-cs"/>
                      </a:endParaRP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a:t>General Availability</a:t>
                      </a:r>
                      <a:endParaRPr lang="de-DE" sz="12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1052835761"/>
                  </a:ext>
                </a:extLst>
              </a:tr>
              <a:tr h="234235">
                <a:tc>
                  <a:txBody>
                    <a:bodyPr/>
                    <a:lstStyle/>
                    <a:p>
                      <a:r>
                        <a:rPr lang="en-US" sz="1200" b="0" u="sng" kern="1200">
                          <a:solidFill>
                            <a:schemeClr val="tx1"/>
                          </a:solidFill>
                          <a:effectLst/>
                          <a:latin typeface="+mn-lt"/>
                          <a:ea typeface="+mn-ea"/>
                          <a:cs typeface="+mn-cs"/>
                          <a:hlinkClick r:id="rId9"/>
                        </a:rPr>
                        <a:t>AR - Machine learning assisted access certifications and reviews</a:t>
                      </a:r>
                      <a:endParaRPr lang="de-DE" sz="1200" b="0"/>
                    </a:p>
                  </a:txBody>
                  <a:tcPr/>
                </a:tc>
                <a:tc>
                  <a:txBody>
                    <a:bodyPr/>
                    <a:lstStyle/>
                    <a:p>
                      <a:r>
                        <a:rPr lang="en-US" sz="1200" b="0" i="0" kern="1200">
                          <a:solidFill>
                            <a:schemeClr val="tx1"/>
                          </a:solidFill>
                          <a:effectLst/>
                          <a:latin typeface="+mn-lt"/>
                          <a:ea typeface="+mn-ea"/>
                          <a:cs typeface="+mn-cs"/>
                        </a:rPr>
                        <a:t>Provides ML-based recommendations to the reviewers of an access review based on the organization’s reporting structure.</a:t>
                      </a:r>
                    </a:p>
                  </a:txBody>
                  <a:tcPr/>
                </a:tc>
                <a:tc>
                  <a:txBody>
                    <a:bodyPr/>
                    <a:lstStyle/>
                    <a:p>
                      <a:r>
                        <a:rPr lang="en-GB" sz="1200" b="0" i="0" kern="1200">
                          <a:solidFill>
                            <a:schemeClr val="tx1"/>
                          </a:solidFill>
                          <a:effectLst/>
                          <a:latin typeface="+mn-lt"/>
                          <a:ea typeface="+mn-ea"/>
                          <a:cs typeface="+mn-cs"/>
                        </a:rPr>
                        <a:t>General Availability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2736606892"/>
                  </a:ext>
                </a:extLst>
              </a:tr>
              <a:tr h="23423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200" b="0" i="0" kern="1200">
                          <a:solidFill>
                            <a:schemeClr val="tx1"/>
                          </a:solidFill>
                          <a:effectLst/>
                          <a:latin typeface="+mn-lt"/>
                          <a:ea typeface="+mn-ea"/>
                          <a:cs typeface="+mn-cs"/>
                          <a:hlinkClick r:id="rId10"/>
                        </a:rPr>
                        <a:t>AR - PIM For Groups</a:t>
                      </a:r>
                      <a:endParaRPr lang="en-GB" sz="120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kern="1200">
                          <a:solidFill>
                            <a:schemeClr val="tx1"/>
                          </a:solidFill>
                          <a:latin typeface="+mn-lt"/>
                          <a:ea typeface="+mn-ea"/>
                          <a:cs typeface="+mn-cs"/>
                        </a:rPr>
                        <a:t>Review access for PIM for Groups on a regular basis.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a:t>Public preview</a:t>
                      </a:r>
                      <a:endParaRPr lang="de-DE" sz="12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1569985659"/>
                  </a:ext>
                </a:extLst>
              </a:tr>
              <a:tr h="234235">
                <a:tc>
                  <a:txBody>
                    <a:bodyPr/>
                    <a:lstStyle/>
                    <a:p>
                      <a:r>
                        <a:rPr lang="en-GB" sz="1200" b="0">
                          <a:hlinkClick r:id="rId11"/>
                        </a:rPr>
                        <a:t>Identity Governance Dashboard</a:t>
                      </a:r>
                      <a:endParaRPr lang="en-GB" sz="1200" b="0"/>
                    </a:p>
                  </a:txBody>
                  <a:tcPr/>
                </a:tc>
                <a:tc>
                  <a:txBody>
                    <a:bodyPr/>
                    <a:lstStyle/>
                    <a:p>
                      <a:r>
                        <a:rPr lang="en-US" sz="1200" b="0" i="0" kern="1200">
                          <a:solidFill>
                            <a:schemeClr val="tx1"/>
                          </a:solidFill>
                          <a:effectLst/>
                          <a:latin typeface="+mn-lt"/>
                          <a:ea typeface="+mn-ea"/>
                          <a:cs typeface="+mn-cs"/>
                        </a:rPr>
                        <a:t>Discovers usage information about various Identity Governance &amp; Administration (IGA) features configured in your tenant. </a:t>
                      </a:r>
                      <a:endParaRPr lang="en-GB" sz="1200" b="0" i="0" kern="120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dirty="0"/>
                        <a:t>Yes</a:t>
                      </a:r>
                    </a:p>
                  </a:txBody>
                  <a:tcPr/>
                </a:tc>
                <a:extLst>
                  <a:ext uri="{0D108BD9-81ED-4DB2-BD59-A6C34878D82A}">
                    <a16:rowId xmlns:a16="http://schemas.microsoft.com/office/drawing/2014/main" val="1512870257"/>
                  </a:ext>
                </a:extLst>
              </a:tr>
            </a:tbl>
          </a:graphicData>
        </a:graphic>
      </p:graphicFrame>
      <p:sp>
        <p:nvSpPr>
          <p:cNvPr id="7" name="TextBox 6">
            <a:extLst>
              <a:ext uri="{FF2B5EF4-FFF2-40B4-BE49-F238E27FC236}">
                <a16:creationId xmlns:a16="http://schemas.microsoft.com/office/drawing/2014/main" id="{05F7F378-4395-57AD-DE61-FEBC454155A6}"/>
              </a:ext>
            </a:extLst>
          </p:cNvPr>
          <p:cNvSpPr txBox="1"/>
          <p:nvPr/>
        </p:nvSpPr>
        <p:spPr>
          <a:xfrm>
            <a:off x="588263" y="6185356"/>
            <a:ext cx="4477723" cy="430887"/>
          </a:xfrm>
          <a:prstGeom prst="rect">
            <a:avLst/>
          </a:prstGeom>
          <a:noFill/>
        </p:spPr>
        <p:txBody>
          <a:bodyPr wrap="square" lIns="0" tIns="0" rIns="0" bIns="0" rtlCol="0">
            <a:spAutoFit/>
          </a:bodyPr>
          <a:lstStyle/>
          <a:p>
            <a:r>
              <a:rPr lang="en-GB" sz="1400" b="1"/>
              <a:t>Source</a:t>
            </a:r>
            <a:endParaRPr lang="en-GB" sz="1400"/>
          </a:p>
          <a:p>
            <a:r>
              <a:rPr lang="pt-BR" sz="1400">
                <a:hlinkClick r:id="rId12"/>
              </a:rPr>
              <a:t>Microsoft Entra ID Governance licensing fundamentals</a:t>
            </a:r>
            <a:endParaRPr lang="de-DE" sz="1400"/>
          </a:p>
        </p:txBody>
      </p:sp>
    </p:spTree>
    <p:extLst>
      <p:ext uri="{BB962C8B-B14F-4D97-AF65-F5344CB8AC3E}">
        <p14:creationId xmlns:p14="http://schemas.microsoft.com/office/powerpoint/2010/main" val="237884683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82568-F975-449A-8C09-9FCEF1ACCCE8}"/>
              </a:ext>
            </a:extLst>
          </p:cNvPr>
          <p:cNvSpPr>
            <a:spLocks noGrp="1"/>
          </p:cNvSpPr>
          <p:nvPr>
            <p:ph type="title"/>
          </p:nvPr>
        </p:nvSpPr>
        <p:spPr>
          <a:xfrm>
            <a:off x="584200" y="1591679"/>
            <a:ext cx="6359526" cy="334515"/>
          </a:xfrm>
        </p:spPr>
        <p:txBody>
          <a:bodyPr/>
          <a:lstStyle/>
          <a:p>
            <a:r>
              <a:rPr lang="en-US" sz="2400"/>
              <a:t>Microsoft Entra ID Governance</a:t>
            </a:r>
          </a:p>
        </p:txBody>
      </p:sp>
      <p:sp>
        <p:nvSpPr>
          <p:cNvPr id="3" name="Text Placeholder 2">
            <a:extLst>
              <a:ext uri="{FF2B5EF4-FFF2-40B4-BE49-F238E27FC236}">
                <a16:creationId xmlns:a16="http://schemas.microsoft.com/office/drawing/2014/main" id="{8C3F8CE0-B741-41ED-A76C-465371BF9AD4}"/>
              </a:ext>
            </a:extLst>
          </p:cNvPr>
          <p:cNvSpPr>
            <a:spLocks noGrp="1"/>
          </p:cNvSpPr>
          <p:nvPr>
            <p:ph type="body" sz="quarter" idx="12"/>
          </p:nvPr>
        </p:nvSpPr>
        <p:spPr>
          <a:xfrm>
            <a:off x="584200" y="4781550"/>
            <a:ext cx="6495574" cy="338554"/>
          </a:xfrm>
        </p:spPr>
        <p:txBody>
          <a:bodyPr/>
          <a:lstStyle/>
          <a:p>
            <a:r>
              <a:rPr lang="en-US"/>
              <a:t>&lt;&lt;Subtitle or speaker name&gt;&gt;</a:t>
            </a:r>
          </a:p>
        </p:txBody>
      </p:sp>
      <p:sp>
        <p:nvSpPr>
          <p:cNvPr id="4" name="Title 1">
            <a:extLst>
              <a:ext uri="{FF2B5EF4-FFF2-40B4-BE49-F238E27FC236}">
                <a16:creationId xmlns:a16="http://schemas.microsoft.com/office/drawing/2014/main" id="{95A609FD-2D12-9603-7A55-467AC484AFDE}"/>
              </a:ext>
            </a:extLst>
          </p:cNvPr>
          <p:cNvSpPr txBox="1">
            <a:spLocks/>
          </p:cNvSpPr>
          <p:nvPr/>
        </p:nvSpPr>
        <p:spPr>
          <a:xfrm>
            <a:off x="584200" y="2415779"/>
            <a:ext cx="6495574"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Govern guest and partner access to resources</a:t>
            </a:r>
          </a:p>
        </p:txBody>
      </p:sp>
      <p:sp>
        <p:nvSpPr>
          <p:cNvPr id="5" name="Title 1">
            <a:extLst>
              <a:ext uri="{FF2B5EF4-FFF2-40B4-BE49-F238E27FC236}">
                <a16:creationId xmlns:a16="http://schemas.microsoft.com/office/drawing/2014/main" id="{9972CDB9-4FA0-53F3-3FF0-6DAECD209AC9}"/>
              </a:ext>
            </a:extLst>
          </p:cNvPr>
          <p:cNvSpPr txBox="1">
            <a:spLocks/>
          </p:cNvSpPr>
          <p:nvPr/>
        </p:nvSpPr>
        <p:spPr>
          <a:xfrm>
            <a:off x="584200" y="3439154"/>
            <a:ext cx="8734612" cy="307777"/>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sz="2000"/>
              <a:t>Proof of concept deployment</a:t>
            </a:r>
          </a:p>
        </p:txBody>
      </p:sp>
    </p:spTree>
    <p:extLst>
      <p:ext uri="{BB962C8B-B14F-4D97-AF65-F5344CB8AC3E}">
        <p14:creationId xmlns:p14="http://schemas.microsoft.com/office/powerpoint/2010/main" val="14311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AFCDB59-B886-46EA-BEA0-DF4C9E2116B5}"/>
              </a:ext>
            </a:extLst>
          </p:cNvPr>
          <p:cNvSpPr/>
          <p:nvPr/>
        </p:nvSpPr>
        <p:spPr bwMode="auto">
          <a:xfrm>
            <a:off x="7072934" y="1059921"/>
            <a:ext cx="4359765" cy="4525535"/>
          </a:xfrm>
          <a:prstGeom prst="roundRect">
            <a:avLst/>
          </a:prstGeom>
          <a:solidFill>
            <a:schemeClr val="bg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2EF58D37-A61E-4D50-88CD-32879566BF93}"/>
              </a:ext>
            </a:extLst>
          </p:cNvPr>
          <p:cNvSpPr>
            <a:spLocks noGrp="1"/>
          </p:cNvSpPr>
          <p:nvPr>
            <p:ph type="title"/>
          </p:nvPr>
        </p:nvSpPr>
        <p:spPr>
          <a:xfrm>
            <a:off x="594360" y="574258"/>
            <a:ext cx="9144000" cy="446084"/>
          </a:xfrm>
        </p:spPr>
        <p:txBody>
          <a:bodyPr/>
          <a:lstStyle/>
          <a:p>
            <a:r>
              <a:rPr lang="en-US" sz="3200"/>
              <a:t>External identities Overview</a:t>
            </a:r>
          </a:p>
        </p:txBody>
      </p:sp>
      <p:pic>
        <p:nvPicPr>
          <p:cNvPr id="9" name="Graphic 96">
            <a:extLst>
              <a:ext uri="{FF2B5EF4-FFF2-40B4-BE49-F238E27FC236}">
                <a16:creationId xmlns:a16="http://schemas.microsoft.com/office/drawing/2014/main" id="{F22C7FE6-95D5-4DB0-BFE4-D36B6D67E7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9420" y="1309567"/>
            <a:ext cx="665857" cy="665858"/>
          </a:xfrm>
          <a:prstGeom prst="rect">
            <a:avLst/>
          </a:prstGeom>
        </p:spPr>
      </p:pic>
      <p:grpSp>
        <p:nvGrpSpPr>
          <p:cNvPr id="15" name="Group 14" descr="Direct federation icon">
            <a:extLst>
              <a:ext uri="{FF2B5EF4-FFF2-40B4-BE49-F238E27FC236}">
                <a16:creationId xmlns:a16="http://schemas.microsoft.com/office/drawing/2014/main" id="{A60469AC-639F-4C47-BFA2-AC1E48764057}"/>
              </a:ext>
            </a:extLst>
          </p:cNvPr>
          <p:cNvGrpSpPr/>
          <p:nvPr/>
        </p:nvGrpSpPr>
        <p:grpSpPr>
          <a:xfrm>
            <a:off x="872086" y="4236670"/>
            <a:ext cx="1464305" cy="1206894"/>
            <a:chOff x="759300" y="3500434"/>
            <a:chExt cx="1464305" cy="1621416"/>
          </a:xfrm>
        </p:grpSpPr>
        <p:sp>
          <p:nvSpPr>
            <p:cNvPr id="19" name="Oval 18">
              <a:extLst>
                <a:ext uri="{FF2B5EF4-FFF2-40B4-BE49-F238E27FC236}">
                  <a16:creationId xmlns:a16="http://schemas.microsoft.com/office/drawing/2014/main" id="{D4FFA3F8-6484-46F2-9465-7D03109B4801}"/>
                </a:ext>
              </a:extLst>
            </p:cNvPr>
            <p:cNvSpPr/>
            <p:nvPr/>
          </p:nvSpPr>
          <p:spPr bwMode="auto">
            <a:xfrm>
              <a:off x="846166" y="3500434"/>
              <a:ext cx="1372055" cy="1372055"/>
            </a:xfrm>
            <a:prstGeom prst="ellipse">
              <a:avLst/>
            </a:prstGeom>
            <a:solidFill>
              <a:schemeClr val="bg1">
                <a:lumMod val="85000"/>
              </a:schemeClr>
            </a:solidFill>
            <a:ln w="12700">
              <a:solidFill>
                <a:schemeClr val="accent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7" name="TextBox 16">
              <a:extLst>
                <a:ext uri="{FF2B5EF4-FFF2-40B4-BE49-F238E27FC236}">
                  <a16:creationId xmlns:a16="http://schemas.microsoft.com/office/drawing/2014/main" id="{D0523DBC-0D35-4B3B-A343-F7A116202587}"/>
                </a:ext>
              </a:extLst>
            </p:cNvPr>
            <p:cNvSpPr txBox="1"/>
            <p:nvPr/>
          </p:nvSpPr>
          <p:spPr>
            <a:xfrm>
              <a:off x="759300" y="4875629"/>
              <a:ext cx="65" cy="246221"/>
            </a:xfrm>
            <a:prstGeom prst="rect">
              <a:avLst/>
            </a:prstGeom>
            <a:noFill/>
          </p:spPr>
          <p:txBody>
            <a:bodyPr wrap="none" lIns="0" tIns="0" rIns="0" bIns="0" rtlCol="0">
              <a:spAutoFit/>
            </a:bodyPr>
            <a:lstStyle/>
            <a:p>
              <a:pPr algn="l"/>
              <a:endParaRPr lang="en-US" sz="1600">
                <a:gradFill>
                  <a:gsLst>
                    <a:gs pos="2917">
                      <a:schemeClr val="tx1"/>
                    </a:gs>
                    <a:gs pos="30000">
                      <a:schemeClr val="tx1"/>
                    </a:gs>
                  </a:gsLst>
                  <a:lin ang="5400000" scaled="0"/>
                </a:gradFill>
              </a:endParaRPr>
            </a:p>
          </p:txBody>
        </p:sp>
        <p:sp>
          <p:nvSpPr>
            <p:cNvPr id="18" name="TextBox 17">
              <a:extLst>
                <a:ext uri="{FF2B5EF4-FFF2-40B4-BE49-F238E27FC236}">
                  <a16:creationId xmlns:a16="http://schemas.microsoft.com/office/drawing/2014/main" id="{92F54C41-CAA9-4DBF-B310-7B447A868931}"/>
                </a:ext>
              </a:extLst>
            </p:cNvPr>
            <p:cNvSpPr txBox="1"/>
            <p:nvPr/>
          </p:nvSpPr>
          <p:spPr>
            <a:xfrm>
              <a:off x="933148" y="3952822"/>
              <a:ext cx="1290457" cy="578880"/>
            </a:xfrm>
            <a:prstGeom prst="rect">
              <a:avLst/>
            </a:prstGeom>
            <a:noFill/>
          </p:spPr>
          <p:txBody>
            <a:bodyPr wrap="square" lIns="0" tIns="0" rIns="0" bIns="0" rtlCol="0" anchor="t">
              <a:spAutoFit/>
            </a:bodyPr>
            <a:lstStyle/>
            <a:p>
              <a:pPr algn="l"/>
              <a:r>
                <a:rPr lang="en-US" sz="1400">
                  <a:solidFill>
                    <a:schemeClr val="accent1"/>
                  </a:solidFill>
                </a:rPr>
                <a:t>SAML/WS-Fed</a:t>
              </a:r>
            </a:p>
            <a:p>
              <a:pPr algn="ctr"/>
              <a:r>
                <a:rPr lang="en-US" sz="1400">
                  <a:solidFill>
                    <a:schemeClr val="accent1"/>
                  </a:solidFill>
                  <a:cs typeface="Segoe UI"/>
                </a:rPr>
                <a:t>Federation</a:t>
              </a:r>
            </a:p>
          </p:txBody>
        </p:sp>
      </p:grpSp>
      <p:cxnSp>
        <p:nvCxnSpPr>
          <p:cNvPr id="22" name="Straight Arrow Connector 21" descr="Pointing direct federation org to accounts AAD">
            <a:extLst>
              <a:ext uri="{FF2B5EF4-FFF2-40B4-BE49-F238E27FC236}">
                <a16:creationId xmlns:a16="http://schemas.microsoft.com/office/drawing/2014/main" id="{AC1E885A-4F5D-4A73-81D1-C7E0AB5DBF10}"/>
              </a:ext>
              <a:ext uri="{C183D7F6-B498-43B3-948B-1728B52AA6E4}">
                <adec:decorative xmlns:adec="http://schemas.microsoft.com/office/drawing/2017/decorative" val="0"/>
              </a:ext>
            </a:extLst>
          </p:cNvPr>
          <p:cNvCxnSpPr>
            <a:cxnSpLocks/>
          </p:cNvCxnSpPr>
          <p:nvPr/>
        </p:nvCxnSpPr>
        <p:spPr>
          <a:xfrm flipV="1">
            <a:off x="4058399" y="3971005"/>
            <a:ext cx="3514605" cy="11678"/>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grpSp>
        <p:nvGrpSpPr>
          <p:cNvPr id="23" name="Group 22" descr="EOTP connected organization icon">
            <a:extLst>
              <a:ext uri="{FF2B5EF4-FFF2-40B4-BE49-F238E27FC236}">
                <a16:creationId xmlns:a16="http://schemas.microsoft.com/office/drawing/2014/main" id="{834314EA-7548-4419-8A48-3646B99EFAA2}"/>
              </a:ext>
            </a:extLst>
          </p:cNvPr>
          <p:cNvGrpSpPr/>
          <p:nvPr/>
        </p:nvGrpSpPr>
        <p:grpSpPr>
          <a:xfrm>
            <a:off x="681705" y="2957113"/>
            <a:ext cx="2015808" cy="1083131"/>
            <a:chOff x="505427" y="5090194"/>
            <a:chExt cx="2184294" cy="1382555"/>
          </a:xfrm>
        </p:grpSpPr>
        <p:sp>
          <p:nvSpPr>
            <p:cNvPr id="24" name="TextBox 23">
              <a:extLst>
                <a:ext uri="{FF2B5EF4-FFF2-40B4-BE49-F238E27FC236}">
                  <a16:creationId xmlns:a16="http://schemas.microsoft.com/office/drawing/2014/main" id="{609D79A5-332E-4A73-9921-A5886AE04678}"/>
                </a:ext>
              </a:extLst>
            </p:cNvPr>
            <p:cNvSpPr txBox="1"/>
            <p:nvPr/>
          </p:nvSpPr>
          <p:spPr>
            <a:xfrm>
              <a:off x="730422" y="6190741"/>
              <a:ext cx="1545786" cy="209288"/>
            </a:xfrm>
            <a:prstGeom prst="rect">
              <a:avLst/>
            </a:prstGeom>
            <a:noFill/>
          </p:spPr>
          <p:txBody>
            <a:bodyPr wrap="square" lIns="0" tIns="0" rIns="0" bIns="0" rtlCol="0">
              <a:spAutoFit/>
            </a:bodyPr>
            <a:lstStyle/>
            <a:p>
              <a:pPr marL="0" marR="0" lvl="0" indent="0" algn="ctr" defTabSz="914367" rtl="0" eaLnBrk="1" fontAlgn="auto" latinLnBrk="0" hangingPunct="1">
                <a:lnSpc>
                  <a:spcPct val="85000"/>
                </a:lnSpc>
                <a:spcBef>
                  <a:spcPts val="0"/>
                </a:spcBef>
                <a:spcAft>
                  <a:spcPts val="0"/>
                </a:spcAft>
                <a:buClrTx/>
                <a:buSzTx/>
                <a:buFontTx/>
                <a:buNone/>
                <a:tabLst/>
                <a:defRPr/>
              </a:pPr>
              <a:endParaRPr kumimoji="0" lang="en-US" sz="1600" b="0" i="1" u="none" strike="noStrike" kern="1200" cap="none" spc="0" normalizeH="0" baseline="0" noProof="0">
                <a:ln>
                  <a:noFill/>
                </a:ln>
                <a:solidFill>
                  <a:schemeClr val="accent6"/>
                </a:solidFill>
                <a:effectLst/>
                <a:uLnTx/>
                <a:uFillTx/>
                <a:latin typeface="Segoe UI"/>
                <a:ea typeface="+mn-ea"/>
                <a:cs typeface="+mn-cs"/>
              </a:endParaRPr>
            </a:p>
          </p:txBody>
        </p:sp>
        <p:grpSp>
          <p:nvGrpSpPr>
            <p:cNvPr id="25" name="!!Partner">
              <a:extLst>
                <a:ext uri="{FF2B5EF4-FFF2-40B4-BE49-F238E27FC236}">
                  <a16:creationId xmlns:a16="http://schemas.microsoft.com/office/drawing/2014/main" id="{1CF101C4-F215-4D49-B33D-69B38C01A10F}"/>
                </a:ext>
              </a:extLst>
            </p:cNvPr>
            <p:cNvGrpSpPr/>
            <p:nvPr/>
          </p:nvGrpSpPr>
          <p:grpSpPr>
            <a:xfrm>
              <a:off x="877080" y="5090194"/>
              <a:ext cx="1292743" cy="1292743"/>
              <a:chOff x="5602288" y="2266950"/>
              <a:chExt cx="1296987" cy="1296988"/>
            </a:xfrm>
            <a:effectLst>
              <a:outerShdw blurRad="50800" dist="25400" dir="2700000" algn="tl" rotWithShape="0">
                <a:prstClr val="black">
                  <a:alpha val="0"/>
                </a:prstClr>
              </a:outerShdw>
            </a:effectLst>
          </p:grpSpPr>
          <p:sp>
            <p:nvSpPr>
              <p:cNvPr id="27" name="AutoShape 8">
                <a:extLst>
                  <a:ext uri="{FF2B5EF4-FFF2-40B4-BE49-F238E27FC236}">
                    <a16:creationId xmlns:a16="http://schemas.microsoft.com/office/drawing/2014/main" id="{9E551335-CF54-4656-989F-785C0D1F505D}"/>
                  </a:ext>
                </a:extLst>
              </p:cNvPr>
              <p:cNvSpPr>
                <a:spLocks noChangeAspect="1" noChangeArrowheads="1" noTextEdit="1"/>
              </p:cNvSpPr>
              <p:nvPr/>
            </p:nvSpPr>
            <p:spPr bwMode="auto">
              <a:xfrm>
                <a:off x="5602288" y="2266950"/>
                <a:ext cx="1296987" cy="12969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28" name="Freeform 10">
                <a:extLst>
                  <a:ext uri="{FF2B5EF4-FFF2-40B4-BE49-F238E27FC236}">
                    <a16:creationId xmlns:a16="http://schemas.microsoft.com/office/drawing/2014/main" id="{E7E63513-C013-407D-A112-B06784EDA0F7}"/>
                  </a:ext>
                </a:extLst>
              </p:cNvPr>
              <p:cNvSpPr>
                <a:spLocks/>
              </p:cNvSpPr>
              <p:nvPr/>
            </p:nvSpPr>
            <p:spPr bwMode="auto">
              <a:xfrm>
                <a:off x="6105525" y="2763838"/>
                <a:ext cx="292100" cy="160338"/>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29" name="Freeform 11">
                <a:extLst>
                  <a:ext uri="{FF2B5EF4-FFF2-40B4-BE49-F238E27FC236}">
                    <a16:creationId xmlns:a16="http://schemas.microsoft.com/office/drawing/2014/main" id="{43240751-5C76-4488-AFD7-11C8B6276F76}"/>
                  </a:ext>
                </a:extLst>
              </p:cNvPr>
              <p:cNvSpPr>
                <a:spLocks/>
              </p:cNvSpPr>
              <p:nvPr/>
            </p:nvSpPr>
            <p:spPr bwMode="auto">
              <a:xfrm>
                <a:off x="6165850" y="2552700"/>
                <a:ext cx="169862" cy="166688"/>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0" name="Freeform 12">
                <a:extLst>
                  <a:ext uri="{FF2B5EF4-FFF2-40B4-BE49-F238E27FC236}">
                    <a16:creationId xmlns:a16="http://schemas.microsoft.com/office/drawing/2014/main" id="{974F52E3-6200-4D5D-AED3-796EDD137778}"/>
                  </a:ext>
                </a:extLst>
              </p:cNvPr>
              <p:cNvSpPr>
                <a:spLocks/>
              </p:cNvSpPr>
              <p:nvPr/>
            </p:nvSpPr>
            <p:spPr bwMode="auto">
              <a:xfrm>
                <a:off x="5727700" y="2849563"/>
                <a:ext cx="292100" cy="196850"/>
              </a:xfrm>
              <a:custGeom>
                <a:avLst/>
                <a:gdLst>
                  <a:gd name="T0" fmla="*/ 93 w 93"/>
                  <a:gd name="T1" fmla="*/ 18 h 63"/>
                  <a:gd name="T2" fmla="*/ 93 w 93"/>
                  <a:gd name="T3" fmla="*/ 18 h 63"/>
                  <a:gd name="T4" fmla="*/ 91 w 93"/>
                  <a:gd name="T5" fmla="*/ 12 h 63"/>
                  <a:gd name="T6" fmla="*/ 87 w 93"/>
                  <a:gd name="T7" fmla="*/ 6 h 63"/>
                  <a:gd name="T8" fmla="*/ 81 w 93"/>
                  <a:gd name="T9" fmla="*/ 1 h 63"/>
                  <a:gd name="T10" fmla="*/ 74 w 93"/>
                  <a:gd name="T11" fmla="*/ 0 h 63"/>
                  <a:gd name="T12" fmla="*/ 18 w 93"/>
                  <a:gd name="T13" fmla="*/ 0 h 63"/>
                  <a:gd name="T14" fmla="*/ 12 w 93"/>
                  <a:gd name="T15" fmla="*/ 1 h 63"/>
                  <a:gd name="T16" fmla="*/ 6 w 93"/>
                  <a:gd name="T17" fmla="*/ 6 h 63"/>
                  <a:gd name="T18" fmla="*/ 1 w 93"/>
                  <a:gd name="T19" fmla="*/ 12 h 63"/>
                  <a:gd name="T20" fmla="*/ 0 w 93"/>
                  <a:gd name="T21" fmla="*/ 18 h 63"/>
                  <a:gd name="T22" fmla="*/ 0 w 93"/>
                  <a:gd name="T23" fmla="*/ 62 h 63"/>
                  <a:gd name="T24" fmla="*/ 0 w 93"/>
                  <a:gd name="T25" fmla="*/ 63 h 63"/>
                  <a:gd name="T26" fmla="*/ 93 w 93"/>
                  <a:gd name="T27" fmla="*/ 28 h 63"/>
                  <a:gd name="T28" fmla="*/ 93 w 93"/>
                  <a:gd name="T29" fmla="*/ 1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63">
                    <a:moveTo>
                      <a:pt x="93" y="18"/>
                    </a:moveTo>
                    <a:lnTo>
                      <a:pt x="93" y="18"/>
                    </a:lnTo>
                    <a:cubicBezTo>
                      <a:pt x="93" y="16"/>
                      <a:pt x="92" y="14"/>
                      <a:pt x="91" y="12"/>
                    </a:cubicBezTo>
                    <a:cubicBezTo>
                      <a:pt x="90" y="10"/>
                      <a:pt x="89" y="8"/>
                      <a:pt x="87" y="6"/>
                    </a:cubicBezTo>
                    <a:cubicBezTo>
                      <a:pt x="85" y="4"/>
                      <a:pt x="83" y="3"/>
                      <a:pt x="81" y="1"/>
                    </a:cubicBezTo>
                    <a:cubicBezTo>
                      <a:pt x="79" y="0"/>
                      <a:pt x="76" y="0"/>
                      <a:pt x="74" y="0"/>
                    </a:cubicBezTo>
                    <a:lnTo>
                      <a:pt x="18" y="0"/>
                    </a:lnTo>
                    <a:cubicBezTo>
                      <a:pt x="16" y="0"/>
                      <a:pt x="14" y="0"/>
                      <a:pt x="12" y="1"/>
                    </a:cubicBezTo>
                    <a:cubicBezTo>
                      <a:pt x="9" y="3"/>
                      <a:pt x="7" y="4"/>
                      <a:pt x="6" y="6"/>
                    </a:cubicBezTo>
                    <a:cubicBezTo>
                      <a:pt x="4" y="7"/>
                      <a:pt x="2" y="9"/>
                      <a:pt x="1" y="12"/>
                    </a:cubicBezTo>
                    <a:cubicBezTo>
                      <a:pt x="0" y="14"/>
                      <a:pt x="0" y="16"/>
                      <a:pt x="0" y="18"/>
                    </a:cubicBezTo>
                    <a:lnTo>
                      <a:pt x="0" y="62"/>
                    </a:lnTo>
                    <a:cubicBezTo>
                      <a:pt x="0" y="62"/>
                      <a:pt x="0" y="63"/>
                      <a:pt x="0" y="63"/>
                    </a:cubicBezTo>
                    <a:cubicBezTo>
                      <a:pt x="21" y="46"/>
                      <a:pt x="55" y="34"/>
                      <a:pt x="93" y="28"/>
                    </a:cubicBezTo>
                    <a:lnTo>
                      <a:pt x="93" y="18"/>
                    </a:ln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1" name="Freeform 13">
                <a:extLst>
                  <a:ext uri="{FF2B5EF4-FFF2-40B4-BE49-F238E27FC236}">
                    <a16:creationId xmlns:a16="http://schemas.microsoft.com/office/drawing/2014/main" id="{E52C46C4-50ED-434D-8D5C-21C50AE9C4BB}"/>
                  </a:ext>
                </a:extLst>
              </p:cNvPr>
              <p:cNvSpPr>
                <a:spLocks/>
              </p:cNvSpPr>
              <p:nvPr/>
            </p:nvSpPr>
            <p:spPr bwMode="auto">
              <a:xfrm>
                <a:off x="5791200" y="2635250"/>
                <a:ext cx="166687" cy="166688"/>
              </a:xfrm>
              <a:custGeom>
                <a:avLst/>
                <a:gdLst>
                  <a:gd name="T0" fmla="*/ 26 w 53"/>
                  <a:gd name="T1" fmla="*/ 0 h 53"/>
                  <a:gd name="T2" fmla="*/ 26 w 53"/>
                  <a:gd name="T3" fmla="*/ 0 h 53"/>
                  <a:gd name="T4" fmla="*/ 0 w 53"/>
                  <a:gd name="T5" fmla="*/ 27 h 53"/>
                  <a:gd name="T6" fmla="*/ 26 w 53"/>
                  <a:gd name="T7" fmla="*/ 53 h 53"/>
                  <a:gd name="T8" fmla="*/ 53 w 53"/>
                  <a:gd name="T9" fmla="*/ 27 h 53"/>
                  <a:gd name="T10" fmla="*/ 26 w 53"/>
                  <a:gd name="T11" fmla="*/ 0 h 53"/>
                </a:gdLst>
                <a:ahLst/>
                <a:cxnLst>
                  <a:cxn ang="0">
                    <a:pos x="T0" y="T1"/>
                  </a:cxn>
                  <a:cxn ang="0">
                    <a:pos x="T2" y="T3"/>
                  </a:cxn>
                  <a:cxn ang="0">
                    <a:pos x="T4" y="T5"/>
                  </a:cxn>
                  <a:cxn ang="0">
                    <a:pos x="T6" y="T7"/>
                  </a:cxn>
                  <a:cxn ang="0">
                    <a:pos x="T8" y="T9"/>
                  </a:cxn>
                  <a:cxn ang="0">
                    <a:pos x="T10" y="T11"/>
                  </a:cxn>
                </a:cxnLst>
                <a:rect l="0" t="0" r="r" b="b"/>
                <a:pathLst>
                  <a:path w="53" h="53">
                    <a:moveTo>
                      <a:pt x="26" y="0"/>
                    </a:moveTo>
                    <a:lnTo>
                      <a:pt x="26" y="0"/>
                    </a:lnTo>
                    <a:cubicBezTo>
                      <a:pt x="12" y="0"/>
                      <a:pt x="0" y="12"/>
                      <a:pt x="0" y="27"/>
                    </a:cubicBezTo>
                    <a:cubicBezTo>
                      <a:pt x="0" y="42"/>
                      <a:pt x="12" y="53"/>
                      <a:pt x="26" y="53"/>
                    </a:cubicBezTo>
                    <a:cubicBezTo>
                      <a:pt x="41" y="53"/>
                      <a:pt x="53" y="42"/>
                      <a:pt x="53" y="27"/>
                    </a:cubicBezTo>
                    <a:cubicBezTo>
                      <a:pt x="53" y="12"/>
                      <a:pt x="41" y="0"/>
                      <a:pt x="26" y="0"/>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2" name="Freeform 14">
                <a:extLst>
                  <a:ext uri="{FF2B5EF4-FFF2-40B4-BE49-F238E27FC236}">
                    <a16:creationId xmlns:a16="http://schemas.microsoft.com/office/drawing/2014/main" id="{B9847509-D45A-4398-976F-2E85A08E143D}"/>
                  </a:ext>
                </a:extLst>
              </p:cNvPr>
              <p:cNvSpPr>
                <a:spLocks/>
              </p:cNvSpPr>
              <p:nvPr/>
            </p:nvSpPr>
            <p:spPr bwMode="auto">
              <a:xfrm>
                <a:off x="6480175" y="2849563"/>
                <a:ext cx="295275" cy="184150"/>
              </a:xfrm>
              <a:custGeom>
                <a:avLst/>
                <a:gdLst>
                  <a:gd name="T0" fmla="*/ 94 w 94"/>
                  <a:gd name="T1" fmla="*/ 18 h 59"/>
                  <a:gd name="T2" fmla="*/ 94 w 94"/>
                  <a:gd name="T3" fmla="*/ 18 h 59"/>
                  <a:gd name="T4" fmla="*/ 92 w 94"/>
                  <a:gd name="T5" fmla="*/ 12 h 59"/>
                  <a:gd name="T6" fmla="*/ 88 w 94"/>
                  <a:gd name="T7" fmla="*/ 6 h 59"/>
                  <a:gd name="T8" fmla="*/ 82 w 94"/>
                  <a:gd name="T9" fmla="*/ 1 h 59"/>
                  <a:gd name="T10" fmla="*/ 75 w 94"/>
                  <a:gd name="T11" fmla="*/ 0 h 59"/>
                  <a:gd name="T12" fmla="*/ 19 w 94"/>
                  <a:gd name="T13" fmla="*/ 0 h 59"/>
                  <a:gd name="T14" fmla="*/ 12 w 94"/>
                  <a:gd name="T15" fmla="*/ 1 h 59"/>
                  <a:gd name="T16" fmla="*/ 6 w 94"/>
                  <a:gd name="T17" fmla="*/ 6 h 59"/>
                  <a:gd name="T18" fmla="*/ 2 w 94"/>
                  <a:gd name="T19" fmla="*/ 12 h 59"/>
                  <a:gd name="T20" fmla="*/ 0 w 94"/>
                  <a:gd name="T21" fmla="*/ 18 h 59"/>
                  <a:gd name="T22" fmla="*/ 0 w 94"/>
                  <a:gd name="T23" fmla="*/ 27 h 59"/>
                  <a:gd name="T24" fmla="*/ 94 w 94"/>
                  <a:gd name="T25" fmla="*/ 59 h 59"/>
                  <a:gd name="T26" fmla="*/ 94 w 94"/>
                  <a:gd name="T27"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59">
                    <a:moveTo>
                      <a:pt x="94" y="18"/>
                    </a:moveTo>
                    <a:lnTo>
                      <a:pt x="94" y="18"/>
                    </a:lnTo>
                    <a:cubicBezTo>
                      <a:pt x="94" y="16"/>
                      <a:pt x="93" y="14"/>
                      <a:pt x="92" y="12"/>
                    </a:cubicBezTo>
                    <a:cubicBezTo>
                      <a:pt x="91" y="10"/>
                      <a:pt x="89" y="8"/>
                      <a:pt x="88" y="6"/>
                    </a:cubicBezTo>
                    <a:cubicBezTo>
                      <a:pt x="86" y="4"/>
                      <a:pt x="84" y="3"/>
                      <a:pt x="82" y="1"/>
                    </a:cubicBezTo>
                    <a:cubicBezTo>
                      <a:pt x="79" y="0"/>
                      <a:pt x="77" y="0"/>
                      <a:pt x="75" y="0"/>
                    </a:cubicBezTo>
                    <a:lnTo>
                      <a:pt x="19" y="0"/>
                    </a:lnTo>
                    <a:cubicBezTo>
                      <a:pt x="17" y="0"/>
                      <a:pt x="15" y="0"/>
                      <a:pt x="12" y="1"/>
                    </a:cubicBezTo>
                    <a:cubicBezTo>
                      <a:pt x="10" y="3"/>
                      <a:pt x="8" y="4"/>
                      <a:pt x="6" y="6"/>
                    </a:cubicBezTo>
                    <a:cubicBezTo>
                      <a:pt x="5" y="7"/>
                      <a:pt x="3" y="9"/>
                      <a:pt x="2" y="12"/>
                    </a:cubicBezTo>
                    <a:cubicBezTo>
                      <a:pt x="1" y="14"/>
                      <a:pt x="0" y="16"/>
                      <a:pt x="0" y="18"/>
                    </a:cubicBezTo>
                    <a:lnTo>
                      <a:pt x="0" y="27"/>
                    </a:lnTo>
                    <a:cubicBezTo>
                      <a:pt x="38" y="33"/>
                      <a:pt x="71" y="44"/>
                      <a:pt x="94" y="59"/>
                    </a:cubicBezTo>
                    <a:lnTo>
                      <a:pt x="94" y="18"/>
                    </a:ln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3" name="Freeform 15">
                <a:extLst>
                  <a:ext uri="{FF2B5EF4-FFF2-40B4-BE49-F238E27FC236}">
                    <a16:creationId xmlns:a16="http://schemas.microsoft.com/office/drawing/2014/main" id="{BB548265-E632-4E6B-AA18-599F21C6A6A5}"/>
                  </a:ext>
                </a:extLst>
              </p:cNvPr>
              <p:cNvSpPr>
                <a:spLocks/>
              </p:cNvSpPr>
              <p:nvPr/>
            </p:nvSpPr>
            <p:spPr bwMode="auto">
              <a:xfrm>
                <a:off x="6542088" y="2635250"/>
                <a:ext cx="169862" cy="166688"/>
              </a:xfrm>
              <a:custGeom>
                <a:avLst/>
                <a:gdLst>
                  <a:gd name="T0" fmla="*/ 0 w 54"/>
                  <a:gd name="T1" fmla="*/ 27 h 53"/>
                  <a:gd name="T2" fmla="*/ 0 w 54"/>
                  <a:gd name="T3" fmla="*/ 27 h 53"/>
                  <a:gd name="T4" fmla="*/ 27 w 54"/>
                  <a:gd name="T5" fmla="*/ 53 h 53"/>
                  <a:gd name="T6" fmla="*/ 54 w 54"/>
                  <a:gd name="T7" fmla="*/ 27 h 53"/>
                  <a:gd name="T8" fmla="*/ 27 w 54"/>
                  <a:gd name="T9" fmla="*/ 0 h 53"/>
                  <a:gd name="T10" fmla="*/ 0 w 54"/>
                  <a:gd name="T11" fmla="*/ 27 h 53"/>
                </a:gdLst>
                <a:ahLst/>
                <a:cxnLst>
                  <a:cxn ang="0">
                    <a:pos x="T0" y="T1"/>
                  </a:cxn>
                  <a:cxn ang="0">
                    <a:pos x="T2" y="T3"/>
                  </a:cxn>
                  <a:cxn ang="0">
                    <a:pos x="T4" y="T5"/>
                  </a:cxn>
                  <a:cxn ang="0">
                    <a:pos x="T6" y="T7"/>
                  </a:cxn>
                  <a:cxn ang="0">
                    <a:pos x="T8" y="T9"/>
                  </a:cxn>
                  <a:cxn ang="0">
                    <a:pos x="T10" y="T11"/>
                  </a:cxn>
                </a:cxnLst>
                <a:rect l="0" t="0" r="r" b="b"/>
                <a:pathLst>
                  <a:path w="54" h="53">
                    <a:moveTo>
                      <a:pt x="0" y="27"/>
                    </a:moveTo>
                    <a:lnTo>
                      <a:pt x="0" y="27"/>
                    </a:lnTo>
                    <a:cubicBezTo>
                      <a:pt x="0" y="42"/>
                      <a:pt x="12" y="53"/>
                      <a:pt x="27" y="53"/>
                    </a:cubicBezTo>
                    <a:cubicBezTo>
                      <a:pt x="42" y="53"/>
                      <a:pt x="54" y="42"/>
                      <a:pt x="54" y="27"/>
                    </a:cubicBezTo>
                    <a:cubicBezTo>
                      <a:pt x="54" y="12"/>
                      <a:pt x="42" y="0"/>
                      <a:pt x="27" y="0"/>
                    </a:cubicBezTo>
                    <a:cubicBezTo>
                      <a:pt x="12" y="0"/>
                      <a:pt x="0" y="12"/>
                      <a:pt x="0" y="27"/>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4" name="Freeform 16">
                <a:extLst>
                  <a:ext uri="{FF2B5EF4-FFF2-40B4-BE49-F238E27FC236}">
                    <a16:creationId xmlns:a16="http://schemas.microsoft.com/office/drawing/2014/main" id="{D1D6982A-469C-41C1-9A3A-AF8C1BAB29AE}"/>
                  </a:ext>
                </a:extLst>
              </p:cNvPr>
              <p:cNvSpPr>
                <a:spLocks/>
              </p:cNvSpPr>
              <p:nvPr/>
            </p:nvSpPr>
            <p:spPr bwMode="auto">
              <a:xfrm>
                <a:off x="5737225" y="3000375"/>
                <a:ext cx="1041400" cy="363538"/>
              </a:xfrm>
              <a:custGeom>
                <a:avLst/>
                <a:gdLst>
                  <a:gd name="T0" fmla="*/ 311 w 331"/>
                  <a:gd name="T1" fmla="*/ 31 h 116"/>
                  <a:gd name="T2" fmla="*/ 311 w 331"/>
                  <a:gd name="T3" fmla="*/ 31 h 116"/>
                  <a:gd name="T4" fmla="*/ 236 w 331"/>
                  <a:gd name="T5" fmla="*/ 6 h 116"/>
                  <a:gd name="T6" fmla="*/ 192 w 331"/>
                  <a:gd name="T7" fmla="*/ 1 h 116"/>
                  <a:gd name="T8" fmla="*/ 165 w 331"/>
                  <a:gd name="T9" fmla="*/ 0 h 116"/>
                  <a:gd name="T10" fmla="*/ 135 w 331"/>
                  <a:gd name="T11" fmla="*/ 1 h 116"/>
                  <a:gd name="T12" fmla="*/ 90 w 331"/>
                  <a:gd name="T13" fmla="*/ 7 h 116"/>
                  <a:gd name="T14" fmla="*/ 15 w 331"/>
                  <a:gd name="T15" fmla="*/ 34 h 116"/>
                  <a:gd name="T16" fmla="*/ 0 w 331"/>
                  <a:gd name="T17" fmla="*/ 58 h 116"/>
                  <a:gd name="T18" fmla="*/ 165 w 331"/>
                  <a:gd name="T19" fmla="*/ 116 h 116"/>
                  <a:gd name="T20" fmla="*/ 331 w 331"/>
                  <a:gd name="T21" fmla="*/ 58 h 116"/>
                  <a:gd name="T22" fmla="*/ 311 w 331"/>
                  <a:gd name="T23" fmla="*/ 3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1" h="116">
                    <a:moveTo>
                      <a:pt x="311" y="31"/>
                    </a:moveTo>
                    <a:lnTo>
                      <a:pt x="311" y="31"/>
                    </a:lnTo>
                    <a:cubicBezTo>
                      <a:pt x="295" y="20"/>
                      <a:pt x="268" y="11"/>
                      <a:pt x="236" y="6"/>
                    </a:cubicBezTo>
                    <a:cubicBezTo>
                      <a:pt x="223" y="4"/>
                      <a:pt x="208" y="2"/>
                      <a:pt x="192" y="1"/>
                    </a:cubicBezTo>
                    <a:cubicBezTo>
                      <a:pt x="183" y="1"/>
                      <a:pt x="174" y="0"/>
                      <a:pt x="165" y="0"/>
                    </a:cubicBezTo>
                    <a:cubicBezTo>
                      <a:pt x="155" y="0"/>
                      <a:pt x="145" y="1"/>
                      <a:pt x="135" y="1"/>
                    </a:cubicBezTo>
                    <a:cubicBezTo>
                      <a:pt x="119" y="2"/>
                      <a:pt x="104" y="4"/>
                      <a:pt x="90" y="7"/>
                    </a:cubicBezTo>
                    <a:cubicBezTo>
                      <a:pt x="57" y="13"/>
                      <a:pt x="31" y="22"/>
                      <a:pt x="15" y="34"/>
                    </a:cubicBezTo>
                    <a:cubicBezTo>
                      <a:pt x="5" y="41"/>
                      <a:pt x="0" y="50"/>
                      <a:pt x="0" y="58"/>
                    </a:cubicBezTo>
                    <a:cubicBezTo>
                      <a:pt x="0" y="90"/>
                      <a:pt x="74" y="116"/>
                      <a:pt x="165" y="116"/>
                    </a:cubicBezTo>
                    <a:cubicBezTo>
                      <a:pt x="257" y="116"/>
                      <a:pt x="331" y="90"/>
                      <a:pt x="331" y="58"/>
                    </a:cubicBezTo>
                    <a:cubicBezTo>
                      <a:pt x="331" y="48"/>
                      <a:pt x="324" y="39"/>
                      <a:pt x="311" y="31"/>
                    </a:cubicBezTo>
                    <a:close/>
                  </a:path>
                </a:pathLst>
              </a:custGeom>
              <a:solidFill>
                <a:srgbClr val="0070C0"/>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highlight>
                    <a:srgbClr val="800080"/>
                  </a:highlight>
                  <a:latin typeface="Segoe UI"/>
                </a:endParaRPr>
              </a:p>
            </p:txBody>
          </p:sp>
        </p:grpSp>
        <p:sp>
          <p:nvSpPr>
            <p:cNvPr id="26" name="TextBox 25">
              <a:extLst>
                <a:ext uri="{FF2B5EF4-FFF2-40B4-BE49-F238E27FC236}">
                  <a16:creationId xmlns:a16="http://schemas.microsoft.com/office/drawing/2014/main" id="{59FC34D0-F197-424B-899E-7F761D5AB393}"/>
                </a:ext>
              </a:extLst>
            </p:cNvPr>
            <p:cNvSpPr txBox="1"/>
            <p:nvPr/>
          </p:nvSpPr>
          <p:spPr>
            <a:xfrm>
              <a:off x="505427" y="6197747"/>
              <a:ext cx="2184294" cy="275002"/>
            </a:xfrm>
            <a:prstGeom prst="rect">
              <a:avLst/>
            </a:prstGeom>
            <a:noFill/>
          </p:spPr>
          <p:txBody>
            <a:bodyPr wrap="none" lIns="0" tIns="0" rIns="0" bIns="0" rtlCol="0" anchor="t">
              <a:spAutoFit/>
            </a:bodyPr>
            <a:lstStyle/>
            <a:p>
              <a:pPr algn="l"/>
              <a:r>
                <a:rPr lang="en-US" sz="1400">
                  <a:gradFill>
                    <a:gsLst>
                      <a:gs pos="2917">
                        <a:schemeClr val="tx1"/>
                      </a:gs>
                      <a:gs pos="30000">
                        <a:schemeClr val="tx1"/>
                      </a:gs>
                    </a:gsLst>
                    <a:lin ang="5400000" scaled="0"/>
                  </a:gradFill>
                </a:rPr>
                <a:t>Email One-time passcode</a:t>
              </a:r>
            </a:p>
          </p:txBody>
        </p:sp>
      </p:grpSp>
      <p:grpSp>
        <p:nvGrpSpPr>
          <p:cNvPr id="38" name="Group 37">
            <a:extLst>
              <a:ext uri="{FF2B5EF4-FFF2-40B4-BE49-F238E27FC236}">
                <a16:creationId xmlns:a16="http://schemas.microsoft.com/office/drawing/2014/main" id="{BC8E3DCC-86BF-4E42-9684-8DF1FCEB37C7}"/>
              </a:ext>
            </a:extLst>
          </p:cNvPr>
          <p:cNvGrpSpPr/>
          <p:nvPr/>
        </p:nvGrpSpPr>
        <p:grpSpPr>
          <a:xfrm>
            <a:off x="9681483" y="4259550"/>
            <a:ext cx="1082952" cy="463293"/>
            <a:chOff x="7849935" y="4036475"/>
            <a:chExt cx="1082952" cy="463293"/>
          </a:xfrm>
        </p:grpSpPr>
        <p:sp>
          <p:nvSpPr>
            <p:cNvPr id="41" name="Freeform 215">
              <a:extLst>
                <a:ext uri="{FF2B5EF4-FFF2-40B4-BE49-F238E27FC236}">
                  <a16:creationId xmlns:a16="http://schemas.microsoft.com/office/drawing/2014/main" id="{1F759D81-7D8A-4DD9-A805-A81DD0CF428E}"/>
                </a:ext>
              </a:extLst>
            </p:cNvPr>
            <p:cNvSpPr>
              <a:spLocks noChangeAspect="1"/>
            </p:cNvSpPr>
            <p:nvPr/>
          </p:nvSpPr>
          <p:spPr bwMode="black">
            <a:xfrm>
              <a:off x="8726501" y="4119569"/>
              <a:ext cx="206386" cy="297948"/>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rgbClr val="DA3104"/>
            </a:solidFill>
            <a:ln>
              <a:noFill/>
            </a:ln>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pic>
          <p:nvPicPr>
            <p:cNvPr id="42" name="Picture 2" descr="https://azure.microsoft.com/svghandler/preview/?width=600&amp;amp;height=315">
              <a:extLst>
                <a:ext uri="{FF2B5EF4-FFF2-40B4-BE49-F238E27FC236}">
                  <a16:creationId xmlns:a16="http://schemas.microsoft.com/office/drawing/2014/main" id="{5DFF439E-8F1D-48B3-9BD8-F9103749CA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53426" y="4119569"/>
              <a:ext cx="378747" cy="29794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a:extLst>
                <a:ext uri="{FF2B5EF4-FFF2-40B4-BE49-F238E27FC236}">
                  <a16:creationId xmlns:a16="http://schemas.microsoft.com/office/drawing/2014/main" id="{D24FEE73-FD8B-42E0-8A2A-7EAA54339CCA}"/>
                </a:ext>
              </a:extLst>
            </p:cNvPr>
            <p:cNvPicPr>
              <a:picLocks noChangeAspect="1"/>
            </p:cNvPicPr>
            <p:nvPr/>
          </p:nvPicPr>
          <p:blipFill>
            <a:blip r:embed="rId6"/>
            <a:stretch>
              <a:fillRect/>
            </a:stretch>
          </p:blipFill>
          <p:spPr>
            <a:xfrm>
              <a:off x="7849935" y="4036475"/>
              <a:ext cx="463293" cy="463293"/>
            </a:xfrm>
            <a:prstGeom prst="rect">
              <a:avLst/>
            </a:prstGeom>
          </p:spPr>
        </p:pic>
      </p:grpSp>
      <p:pic>
        <p:nvPicPr>
          <p:cNvPr id="40" name="Graphic 96">
            <a:extLst>
              <a:ext uri="{FF2B5EF4-FFF2-40B4-BE49-F238E27FC236}">
                <a16:creationId xmlns:a16="http://schemas.microsoft.com/office/drawing/2014/main" id="{F896EF9C-171A-4A53-B0F0-446731E89C4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216567" y="1188232"/>
            <a:ext cx="2039683" cy="2039684"/>
          </a:xfrm>
          <a:prstGeom prst="rect">
            <a:avLst/>
          </a:prstGeom>
        </p:spPr>
      </p:pic>
      <p:grpSp>
        <p:nvGrpSpPr>
          <p:cNvPr id="50" name="Group 49">
            <a:extLst>
              <a:ext uri="{FF2B5EF4-FFF2-40B4-BE49-F238E27FC236}">
                <a16:creationId xmlns:a16="http://schemas.microsoft.com/office/drawing/2014/main" id="{E32B910B-34A5-4284-B08A-29696709EF04}"/>
              </a:ext>
            </a:extLst>
          </p:cNvPr>
          <p:cNvGrpSpPr/>
          <p:nvPr/>
        </p:nvGrpSpPr>
        <p:grpSpPr>
          <a:xfrm>
            <a:off x="9082712" y="3795431"/>
            <a:ext cx="2278443" cy="872954"/>
            <a:chOff x="8839168" y="1766797"/>
            <a:chExt cx="2727309" cy="1026388"/>
          </a:xfrm>
        </p:grpSpPr>
        <p:pic>
          <p:nvPicPr>
            <p:cNvPr id="52" name="Picture 51">
              <a:extLst>
                <a:ext uri="{FF2B5EF4-FFF2-40B4-BE49-F238E27FC236}">
                  <a16:creationId xmlns:a16="http://schemas.microsoft.com/office/drawing/2014/main" id="{881B5DE3-D297-455A-9DA0-AEF86B71CD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1906" y="2051330"/>
              <a:ext cx="715534" cy="233431"/>
            </a:xfrm>
            <a:prstGeom prst="rect">
              <a:avLst/>
            </a:prstGeom>
          </p:spPr>
        </p:pic>
        <p:grpSp>
          <p:nvGrpSpPr>
            <p:cNvPr id="53" name="Group 52">
              <a:extLst>
                <a:ext uri="{FF2B5EF4-FFF2-40B4-BE49-F238E27FC236}">
                  <a16:creationId xmlns:a16="http://schemas.microsoft.com/office/drawing/2014/main" id="{F167329E-B03B-45B4-A768-B15837E7E017}"/>
                </a:ext>
              </a:extLst>
            </p:cNvPr>
            <p:cNvGrpSpPr/>
            <p:nvPr/>
          </p:nvGrpSpPr>
          <p:grpSpPr>
            <a:xfrm>
              <a:off x="8839168" y="2515053"/>
              <a:ext cx="551956" cy="278132"/>
              <a:chOff x="10788478" y="2276710"/>
              <a:chExt cx="452144" cy="227837"/>
            </a:xfrm>
          </p:grpSpPr>
          <p:sp>
            <p:nvSpPr>
              <p:cNvPr id="58" name="Freeform 299">
                <a:extLst>
                  <a:ext uri="{FF2B5EF4-FFF2-40B4-BE49-F238E27FC236}">
                    <a16:creationId xmlns:a16="http://schemas.microsoft.com/office/drawing/2014/main" id="{C74B221A-29F8-4F1C-AC55-2D63F6FBA166}"/>
                  </a:ext>
                </a:extLst>
              </p:cNvPr>
              <p:cNvSpPr/>
              <p:nvPr/>
            </p:nvSpPr>
            <p:spPr bwMode="auto">
              <a:xfrm>
                <a:off x="10788478" y="2289155"/>
                <a:ext cx="374248" cy="197582"/>
              </a:xfrm>
              <a:custGeom>
                <a:avLst/>
                <a:gdLst>
                  <a:gd name="connsiteX0" fmla="*/ 0 w 374248"/>
                  <a:gd name="connsiteY0" fmla="*/ 0 h 197582"/>
                  <a:gd name="connsiteX1" fmla="*/ 374248 w 374248"/>
                  <a:gd name="connsiteY1" fmla="*/ 0 h 197582"/>
                  <a:gd name="connsiteX2" fmla="*/ 374248 w 374248"/>
                  <a:gd name="connsiteY2" fmla="*/ 56976 h 197582"/>
                  <a:gd name="connsiteX3" fmla="*/ 233820 w 374248"/>
                  <a:gd name="connsiteY3" fmla="*/ 197582 h 197582"/>
                  <a:gd name="connsiteX4" fmla="*/ 0 w 374248"/>
                  <a:gd name="connsiteY4" fmla="*/ 197582 h 197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248" h="197582">
                    <a:moveTo>
                      <a:pt x="0" y="0"/>
                    </a:moveTo>
                    <a:lnTo>
                      <a:pt x="374248" y="0"/>
                    </a:lnTo>
                    <a:lnTo>
                      <a:pt x="374248" y="56976"/>
                    </a:lnTo>
                    <a:lnTo>
                      <a:pt x="233820" y="197582"/>
                    </a:lnTo>
                    <a:lnTo>
                      <a:pt x="0" y="197582"/>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9" name="Picture 58">
                <a:extLst>
                  <a:ext uri="{FF2B5EF4-FFF2-40B4-BE49-F238E27FC236}">
                    <a16:creationId xmlns:a16="http://schemas.microsoft.com/office/drawing/2014/main" id="{CA9355C3-289E-4391-8BD6-49DAFE570A10}"/>
                  </a:ext>
                </a:extLst>
              </p:cNvPr>
              <p:cNvPicPr>
                <a:picLocks noChangeAspect="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788733" y="2276710"/>
                <a:ext cx="451889" cy="227837"/>
              </a:xfrm>
              <a:prstGeom prst="rect">
                <a:avLst/>
              </a:prstGeom>
            </p:spPr>
          </p:pic>
        </p:grpSp>
        <p:pic>
          <p:nvPicPr>
            <p:cNvPr id="54" name="Picture 53">
              <a:extLst>
                <a:ext uri="{FF2B5EF4-FFF2-40B4-BE49-F238E27FC236}">
                  <a16:creationId xmlns:a16="http://schemas.microsoft.com/office/drawing/2014/main" id="{63EEC972-0773-45B1-BC32-780F4579EBD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173058" y="2305805"/>
              <a:ext cx="393419" cy="393419"/>
            </a:xfrm>
            <a:prstGeom prst="rect">
              <a:avLst/>
            </a:prstGeom>
          </p:spPr>
        </p:pic>
        <p:pic>
          <p:nvPicPr>
            <p:cNvPr id="55" name="Picture 54">
              <a:extLst>
                <a:ext uri="{FF2B5EF4-FFF2-40B4-BE49-F238E27FC236}">
                  <a16:creationId xmlns:a16="http://schemas.microsoft.com/office/drawing/2014/main" id="{90DD605A-0CF2-4849-8B2E-F96B91B11EE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605108" y="1766797"/>
              <a:ext cx="772261" cy="206794"/>
            </a:xfrm>
            <a:prstGeom prst="rect">
              <a:avLst/>
            </a:prstGeom>
          </p:spPr>
        </p:pic>
        <p:pic>
          <p:nvPicPr>
            <p:cNvPr id="56" name="Picture 55">
              <a:extLst>
                <a:ext uri="{FF2B5EF4-FFF2-40B4-BE49-F238E27FC236}">
                  <a16:creationId xmlns:a16="http://schemas.microsoft.com/office/drawing/2014/main" id="{A161CC5B-FDAC-4A78-A58A-9FA7A59FF9B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256836" y="1776888"/>
              <a:ext cx="732271" cy="167077"/>
            </a:xfrm>
            <a:prstGeom prst="rect">
              <a:avLst/>
            </a:prstGeom>
            <a:noFill/>
          </p:spPr>
        </p:pic>
        <p:pic>
          <p:nvPicPr>
            <p:cNvPr id="57" name="Picture 56">
              <a:extLst>
                <a:ext uri="{FF2B5EF4-FFF2-40B4-BE49-F238E27FC236}">
                  <a16:creationId xmlns:a16="http://schemas.microsoft.com/office/drawing/2014/main" id="{3E4B3DE7-3398-440F-81CE-38DA7483BAD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838220" y="2065380"/>
              <a:ext cx="652959" cy="220854"/>
            </a:xfrm>
            <a:prstGeom prst="rect">
              <a:avLst/>
            </a:prstGeom>
          </p:spPr>
        </p:pic>
      </p:grpSp>
      <p:grpSp>
        <p:nvGrpSpPr>
          <p:cNvPr id="47" name="Group 46">
            <a:extLst>
              <a:ext uri="{FF2B5EF4-FFF2-40B4-BE49-F238E27FC236}">
                <a16:creationId xmlns:a16="http://schemas.microsoft.com/office/drawing/2014/main" id="{B55A5269-0077-45BD-9D90-781247480FE2}"/>
              </a:ext>
            </a:extLst>
          </p:cNvPr>
          <p:cNvGrpSpPr/>
          <p:nvPr/>
        </p:nvGrpSpPr>
        <p:grpSpPr>
          <a:xfrm>
            <a:off x="10098176" y="3611214"/>
            <a:ext cx="359791" cy="359791"/>
            <a:chOff x="7996472" y="4632292"/>
            <a:chExt cx="1143000" cy="1143000"/>
          </a:xfrm>
        </p:grpSpPr>
        <p:sp>
          <p:nvSpPr>
            <p:cNvPr id="48" name="Oval 47">
              <a:extLst>
                <a:ext uri="{FF2B5EF4-FFF2-40B4-BE49-F238E27FC236}">
                  <a16:creationId xmlns:a16="http://schemas.microsoft.com/office/drawing/2014/main" id="{A4F28ECB-0516-4A9A-B7F2-9F2AAE90F3EF}"/>
                </a:ext>
              </a:extLst>
            </p:cNvPr>
            <p:cNvSpPr/>
            <p:nvPr/>
          </p:nvSpPr>
          <p:spPr bwMode="auto">
            <a:xfrm>
              <a:off x="7996472" y="4632292"/>
              <a:ext cx="1143000" cy="1143000"/>
            </a:xfrm>
            <a:prstGeom prst="ellipse">
              <a:avLst/>
            </a:prstGeom>
            <a:solidFill>
              <a:srgbClr val="0078D7"/>
            </a:solidFill>
            <a:ln w="12700" cap="flat" cmpd="sng" algn="ctr">
              <a:solidFill>
                <a:srgbClr val="D2D2D2"/>
              </a:solidFill>
              <a:prstDash val="solid"/>
              <a:headEnd type="none" w="med" len="med"/>
              <a:tailEnd type="none" w="med" len="med"/>
            </a:ln>
            <a:effectLst/>
          </p:spPr>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pic>
          <p:nvPicPr>
            <p:cNvPr id="49" name="Picture 48">
              <a:extLst>
                <a:ext uri="{FF2B5EF4-FFF2-40B4-BE49-F238E27FC236}">
                  <a16:creationId xmlns:a16="http://schemas.microsoft.com/office/drawing/2014/main" id="{C40F3E99-6EBF-40A0-9493-F47E20152140}"/>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095385" y="4737011"/>
              <a:ext cx="945175" cy="945175"/>
            </a:xfrm>
            <a:prstGeom prst="rect">
              <a:avLst/>
            </a:prstGeom>
          </p:spPr>
        </p:pic>
      </p:grpSp>
      <p:sp>
        <p:nvSpPr>
          <p:cNvPr id="61" name="TextBox 60">
            <a:extLst>
              <a:ext uri="{FF2B5EF4-FFF2-40B4-BE49-F238E27FC236}">
                <a16:creationId xmlns:a16="http://schemas.microsoft.com/office/drawing/2014/main" id="{118C3BEF-7227-4754-83A9-68124576930D}"/>
              </a:ext>
            </a:extLst>
          </p:cNvPr>
          <p:cNvSpPr txBox="1"/>
          <p:nvPr/>
        </p:nvSpPr>
        <p:spPr>
          <a:xfrm>
            <a:off x="7594917" y="5804249"/>
            <a:ext cx="3436968" cy="196977"/>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600" b="0" u="none" strike="noStrike" kern="1200" cap="none" spc="0" normalizeH="0" baseline="0" noProof="0" dirty="0">
                <a:ln>
                  <a:noFill/>
                </a:ln>
                <a:solidFill>
                  <a:schemeClr val="accent1"/>
                </a:solidFill>
                <a:effectLst/>
                <a:uLnTx/>
                <a:uFillTx/>
                <a:latin typeface="Segoe UI"/>
                <a:ea typeface="+mn-ea"/>
                <a:cs typeface="+mn-cs"/>
              </a:rPr>
              <a:t>Your Organization’s Microsoft Entra ID</a:t>
            </a:r>
          </a:p>
        </p:txBody>
      </p:sp>
      <p:sp>
        <p:nvSpPr>
          <p:cNvPr id="67" name="Freeform 10">
            <a:extLst>
              <a:ext uri="{FF2B5EF4-FFF2-40B4-BE49-F238E27FC236}">
                <a16:creationId xmlns:a16="http://schemas.microsoft.com/office/drawing/2014/main" id="{5BF8CF6C-AB60-485A-8B32-5AB6DD8D5060}"/>
              </a:ext>
            </a:extLst>
          </p:cNvPr>
          <p:cNvSpPr>
            <a:spLocks/>
          </p:cNvSpPr>
          <p:nvPr/>
        </p:nvSpPr>
        <p:spPr bwMode="auto">
          <a:xfrm>
            <a:off x="3437288" y="3922780"/>
            <a:ext cx="291144" cy="159813"/>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chemeClr val="accent1"/>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69" name="Freeform 11">
            <a:extLst>
              <a:ext uri="{FF2B5EF4-FFF2-40B4-BE49-F238E27FC236}">
                <a16:creationId xmlns:a16="http://schemas.microsoft.com/office/drawing/2014/main" id="{224C8FC1-8E84-4919-95A9-C62B82598313}"/>
              </a:ext>
            </a:extLst>
          </p:cNvPr>
          <p:cNvSpPr>
            <a:spLocks/>
          </p:cNvSpPr>
          <p:nvPr/>
        </p:nvSpPr>
        <p:spPr bwMode="auto">
          <a:xfrm>
            <a:off x="3497416" y="3712333"/>
            <a:ext cx="169306" cy="166142"/>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chemeClr val="accent1"/>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pic>
        <p:nvPicPr>
          <p:cNvPr id="79" name="Picture 78" descr="Shape, square&#10;&#10;Description automatically generated">
            <a:extLst>
              <a:ext uri="{FF2B5EF4-FFF2-40B4-BE49-F238E27FC236}">
                <a16:creationId xmlns:a16="http://schemas.microsoft.com/office/drawing/2014/main" id="{6FFDF51F-41B5-4736-8A29-091624251942}"/>
              </a:ext>
            </a:extLst>
          </p:cNvPr>
          <p:cNvPicPr>
            <a:picLocks noChangeAspect="1"/>
          </p:cNvPicPr>
          <p:nvPr/>
        </p:nvPicPr>
        <p:blipFill>
          <a:blip r:embed="rId14"/>
          <a:stretch>
            <a:fillRect/>
          </a:stretch>
        </p:blipFill>
        <p:spPr>
          <a:xfrm>
            <a:off x="1371430" y="2118984"/>
            <a:ext cx="443699" cy="464336"/>
          </a:xfrm>
          <a:prstGeom prst="rect">
            <a:avLst/>
          </a:prstGeom>
        </p:spPr>
      </p:pic>
      <p:grpSp>
        <p:nvGrpSpPr>
          <p:cNvPr id="128" name="Group 127">
            <a:extLst>
              <a:ext uri="{FF2B5EF4-FFF2-40B4-BE49-F238E27FC236}">
                <a16:creationId xmlns:a16="http://schemas.microsoft.com/office/drawing/2014/main" id="{C5EE8B9A-3D94-4F51-82D7-1FF682187C4B}"/>
              </a:ext>
            </a:extLst>
          </p:cNvPr>
          <p:cNvGrpSpPr/>
          <p:nvPr/>
        </p:nvGrpSpPr>
        <p:grpSpPr>
          <a:xfrm>
            <a:off x="898752" y="5260304"/>
            <a:ext cx="1584893" cy="1507455"/>
            <a:chOff x="693004" y="3028785"/>
            <a:chExt cx="1584893" cy="1507455"/>
          </a:xfrm>
        </p:grpSpPr>
        <p:pic>
          <p:nvPicPr>
            <p:cNvPr id="83" name="Picture 82" descr="Logo&#10;&#10;Description automatically generated">
              <a:extLst>
                <a:ext uri="{FF2B5EF4-FFF2-40B4-BE49-F238E27FC236}">
                  <a16:creationId xmlns:a16="http://schemas.microsoft.com/office/drawing/2014/main" id="{932021AE-A5D3-44EE-AE71-65512708B6ED}"/>
                </a:ext>
              </a:extLst>
            </p:cNvPr>
            <p:cNvPicPr>
              <a:picLocks noChangeAspect="1"/>
            </p:cNvPicPr>
            <p:nvPr/>
          </p:nvPicPr>
          <p:blipFill>
            <a:blip r:embed="rId15"/>
            <a:stretch>
              <a:fillRect/>
            </a:stretch>
          </p:blipFill>
          <p:spPr>
            <a:xfrm>
              <a:off x="1037774" y="3028785"/>
              <a:ext cx="772344" cy="772344"/>
            </a:xfrm>
            <a:prstGeom prst="rect">
              <a:avLst/>
            </a:prstGeom>
          </p:spPr>
        </p:pic>
        <p:sp>
          <p:nvSpPr>
            <p:cNvPr id="84" name="Rectangle: Rounded Corners 83">
              <a:extLst>
                <a:ext uri="{FF2B5EF4-FFF2-40B4-BE49-F238E27FC236}">
                  <a16:creationId xmlns:a16="http://schemas.microsoft.com/office/drawing/2014/main" id="{10F9FE48-2DE7-45F5-97D2-0C02836F8434}"/>
                </a:ext>
              </a:extLst>
            </p:cNvPr>
            <p:cNvSpPr/>
            <p:nvPr/>
          </p:nvSpPr>
          <p:spPr bwMode="auto">
            <a:xfrm>
              <a:off x="693004" y="3165789"/>
              <a:ext cx="1584893" cy="1370451"/>
            </a:xfrm>
            <a:prstGeom prst="roundRect">
              <a:avLst/>
            </a:prstGeom>
            <a:solidFill>
              <a:schemeClr val="bg1">
                <a:alpha val="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81" name="Picture 80" descr="Icon&#10;&#10;Description automatically generated">
              <a:extLst>
                <a:ext uri="{FF2B5EF4-FFF2-40B4-BE49-F238E27FC236}">
                  <a16:creationId xmlns:a16="http://schemas.microsoft.com/office/drawing/2014/main" id="{8B3EC30E-DA98-4802-9CAC-CD1EDACC88D6}"/>
                </a:ext>
              </a:extLst>
            </p:cNvPr>
            <p:cNvPicPr>
              <a:picLocks noChangeAspect="1"/>
            </p:cNvPicPr>
            <p:nvPr/>
          </p:nvPicPr>
          <p:blipFill>
            <a:blip r:embed="rId16"/>
            <a:stretch>
              <a:fillRect/>
            </a:stretch>
          </p:blipFill>
          <p:spPr>
            <a:xfrm>
              <a:off x="721400" y="3585437"/>
              <a:ext cx="1405092" cy="702546"/>
            </a:xfrm>
            <a:prstGeom prst="rect">
              <a:avLst/>
            </a:prstGeom>
          </p:spPr>
        </p:pic>
        <p:sp>
          <p:nvSpPr>
            <p:cNvPr id="86" name="TextBox 85">
              <a:extLst>
                <a:ext uri="{FF2B5EF4-FFF2-40B4-BE49-F238E27FC236}">
                  <a16:creationId xmlns:a16="http://schemas.microsoft.com/office/drawing/2014/main" id="{71415076-C461-490B-87FC-45088FEB9ECB}"/>
                </a:ext>
              </a:extLst>
            </p:cNvPr>
            <p:cNvSpPr txBox="1"/>
            <p:nvPr/>
          </p:nvSpPr>
          <p:spPr>
            <a:xfrm>
              <a:off x="862059" y="4321934"/>
              <a:ext cx="1242327" cy="172355"/>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400" b="0" u="none" strike="noStrike" kern="1200" cap="none" spc="0" normalizeH="0" baseline="0" noProof="0">
                  <a:ln>
                    <a:noFill/>
                  </a:ln>
                  <a:effectLst/>
                  <a:uLnTx/>
                  <a:uFillTx/>
                  <a:latin typeface="Segoe UI"/>
                  <a:ea typeface="+mn-ea"/>
                  <a:cs typeface="+mn-cs"/>
                </a:rPr>
                <a:t>Social Identities</a:t>
              </a:r>
            </a:p>
          </p:txBody>
        </p:sp>
      </p:grpSp>
      <p:sp>
        <p:nvSpPr>
          <p:cNvPr id="88" name="Rectangle: Rounded Corners 87">
            <a:extLst>
              <a:ext uri="{FF2B5EF4-FFF2-40B4-BE49-F238E27FC236}">
                <a16:creationId xmlns:a16="http://schemas.microsoft.com/office/drawing/2014/main" id="{F32A12E7-D9FE-40AD-A44B-03E632782455}"/>
              </a:ext>
            </a:extLst>
          </p:cNvPr>
          <p:cNvSpPr/>
          <p:nvPr/>
        </p:nvSpPr>
        <p:spPr bwMode="auto">
          <a:xfrm>
            <a:off x="840789" y="1305430"/>
            <a:ext cx="1584830" cy="1747029"/>
          </a:xfrm>
          <a:prstGeom prst="roundRect">
            <a:avLst/>
          </a:prstGeom>
          <a:solidFill>
            <a:schemeClr val="bg1">
              <a:alpha val="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0" name="TextBox 89">
            <a:extLst>
              <a:ext uri="{FF2B5EF4-FFF2-40B4-BE49-F238E27FC236}">
                <a16:creationId xmlns:a16="http://schemas.microsoft.com/office/drawing/2014/main" id="{642D36D1-7FDA-4CA9-A679-BA0F9A6BF836}"/>
              </a:ext>
            </a:extLst>
          </p:cNvPr>
          <p:cNvSpPr txBox="1"/>
          <p:nvPr/>
        </p:nvSpPr>
        <p:spPr>
          <a:xfrm>
            <a:off x="886304" y="2800951"/>
            <a:ext cx="1454758" cy="172355"/>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400">
                <a:latin typeface="Segoe UI"/>
              </a:rPr>
              <a:t>Microsoft Identity</a:t>
            </a:r>
            <a:endParaRPr kumimoji="0" lang="en-US" sz="1400" b="0" u="none" strike="noStrike" kern="1200" cap="none" spc="0" normalizeH="0" baseline="0" noProof="0">
              <a:ln>
                <a:noFill/>
              </a:ln>
              <a:effectLst/>
              <a:uLnTx/>
              <a:uFillTx/>
              <a:latin typeface="Segoe UI"/>
              <a:ea typeface="+mn-ea"/>
              <a:cs typeface="+mn-cs"/>
            </a:endParaRPr>
          </a:p>
        </p:txBody>
      </p:sp>
      <p:sp>
        <p:nvSpPr>
          <p:cNvPr id="92" name="TextBox 91">
            <a:extLst>
              <a:ext uri="{FF2B5EF4-FFF2-40B4-BE49-F238E27FC236}">
                <a16:creationId xmlns:a16="http://schemas.microsoft.com/office/drawing/2014/main" id="{3FAFB031-3D71-4896-9E09-340CBE2B129B}"/>
              </a:ext>
            </a:extLst>
          </p:cNvPr>
          <p:cNvSpPr txBox="1"/>
          <p:nvPr/>
        </p:nvSpPr>
        <p:spPr>
          <a:xfrm>
            <a:off x="1201259" y="2598845"/>
            <a:ext cx="878446" cy="98489"/>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800">
                <a:latin typeface="Segoe UI"/>
              </a:rPr>
              <a:t>Microsoft Accounts</a:t>
            </a:r>
            <a:endParaRPr kumimoji="0" lang="en-US" sz="800" b="0" u="none" strike="noStrike" kern="1200" cap="none" spc="0" normalizeH="0" baseline="0" noProof="0">
              <a:ln>
                <a:noFill/>
              </a:ln>
              <a:effectLst/>
              <a:uLnTx/>
              <a:uFillTx/>
              <a:latin typeface="Segoe UI"/>
              <a:ea typeface="+mn-ea"/>
              <a:cs typeface="+mn-cs"/>
            </a:endParaRPr>
          </a:p>
        </p:txBody>
      </p:sp>
      <p:sp>
        <p:nvSpPr>
          <p:cNvPr id="94" name="TextBox 93">
            <a:extLst>
              <a:ext uri="{FF2B5EF4-FFF2-40B4-BE49-F238E27FC236}">
                <a16:creationId xmlns:a16="http://schemas.microsoft.com/office/drawing/2014/main" id="{306788BC-9B32-43E3-81AB-D3844FCE2506}"/>
              </a:ext>
            </a:extLst>
          </p:cNvPr>
          <p:cNvSpPr txBox="1"/>
          <p:nvPr/>
        </p:nvSpPr>
        <p:spPr>
          <a:xfrm>
            <a:off x="1160949" y="1965516"/>
            <a:ext cx="870431" cy="98489"/>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800" dirty="0">
                <a:latin typeface="Segoe UI"/>
              </a:rPr>
              <a:t>Azure AD Accounts</a:t>
            </a:r>
            <a:endParaRPr kumimoji="0" lang="en-US" sz="800" b="0" u="none" strike="noStrike" kern="1200" cap="none" spc="0" normalizeH="0" baseline="0" noProof="0" dirty="0">
              <a:ln>
                <a:noFill/>
              </a:ln>
              <a:effectLst/>
              <a:uLnTx/>
              <a:uFillTx/>
              <a:latin typeface="Segoe UI"/>
              <a:ea typeface="+mn-ea"/>
              <a:cs typeface="+mn-cs"/>
            </a:endParaRPr>
          </a:p>
        </p:txBody>
      </p:sp>
      <p:sp>
        <p:nvSpPr>
          <p:cNvPr id="95" name="Right Brace 94">
            <a:extLst>
              <a:ext uri="{FF2B5EF4-FFF2-40B4-BE49-F238E27FC236}">
                <a16:creationId xmlns:a16="http://schemas.microsoft.com/office/drawing/2014/main" id="{4EF12E70-48FF-4BE7-987C-3F9FDF0D307E}"/>
              </a:ext>
            </a:extLst>
          </p:cNvPr>
          <p:cNvSpPr/>
          <p:nvPr/>
        </p:nvSpPr>
        <p:spPr>
          <a:xfrm>
            <a:off x="2517621" y="1725877"/>
            <a:ext cx="816838" cy="4309585"/>
          </a:xfrm>
          <a:prstGeom prst="rightBrace">
            <a:avLst>
              <a:gd name="adj1" fmla="val 8333"/>
              <a:gd name="adj2" fmla="val 50094"/>
            </a:avLst>
          </a:prstGeom>
          <a:ln>
            <a:solidFill>
              <a:srgbClr val="0078D7"/>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98" name="Freeform 10">
            <a:extLst>
              <a:ext uri="{FF2B5EF4-FFF2-40B4-BE49-F238E27FC236}">
                <a16:creationId xmlns:a16="http://schemas.microsoft.com/office/drawing/2014/main" id="{716339E2-ED07-4424-AA42-C90430408A42}"/>
              </a:ext>
            </a:extLst>
          </p:cNvPr>
          <p:cNvSpPr>
            <a:spLocks/>
          </p:cNvSpPr>
          <p:nvPr/>
        </p:nvSpPr>
        <p:spPr bwMode="auto">
          <a:xfrm>
            <a:off x="7787219" y="3984772"/>
            <a:ext cx="291144" cy="159813"/>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rgbClr val="737373"/>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100" name="Freeform 11">
            <a:extLst>
              <a:ext uri="{FF2B5EF4-FFF2-40B4-BE49-F238E27FC236}">
                <a16:creationId xmlns:a16="http://schemas.microsoft.com/office/drawing/2014/main" id="{E81FE56B-A4AC-4609-998E-E0ACF23694D0}"/>
              </a:ext>
            </a:extLst>
          </p:cNvPr>
          <p:cNvSpPr>
            <a:spLocks/>
          </p:cNvSpPr>
          <p:nvPr/>
        </p:nvSpPr>
        <p:spPr bwMode="auto">
          <a:xfrm>
            <a:off x="7847347" y="3774325"/>
            <a:ext cx="169306" cy="166142"/>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rgbClr val="737373"/>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102" name="TextBox 101">
            <a:extLst>
              <a:ext uri="{FF2B5EF4-FFF2-40B4-BE49-F238E27FC236}">
                <a16:creationId xmlns:a16="http://schemas.microsoft.com/office/drawing/2014/main" id="{94ADC5E2-58CD-4C60-84F1-D40D288AA414}"/>
              </a:ext>
            </a:extLst>
          </p:cNvPr>
          <p:cNvSpPr txBox="1"/>
          <p:nvPr/>
        </p:nvSpPr>
        <p:spPr>
          <a:xfrm>
            <a:off x="7399295" y="4209910"/>
            <a:ext cx="1191031" cy="333938"/>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200" b="0" u="none" strike="noStrike" kern="1200" cap="none" spc="0" normalizeH="0" baseline="0" noProof="0">
                <a:ln>
                  <a:noFill/>
                </a:ln>
                <a:solidFill>
                  <a:schemeClr val="accent1"/>
                </a:solidFill>
                <a:effectLst/>
                <a:uLnTx/>
                <a:uFillTx/>
                <a:latin typeface="Segoe UI"/>
                <a:ea typeface="+mn-ea"/>
                <a:cs typeface="+mn-cs"/>
              </a:rPr>
              <a:t>B2B collaboration</a:t>
            </a:r>
          </a:p>
          <a:p>
            <a:pPr marL="0" marR="0" lvl="0" indent="0" algn="ctr" defTabSz="914367" rtl="0" eaLnBrk="1" fontAlgn="auto" latinLnBrk="0" hangingPunct="1">
              <a:lnSpc>
                <a:spcPct val="80000"/>
              </a:lnSpc>
              <a:spcBef>
                <a:spcPts val="300"/>
              </a:spcBef>
              <a:spcAft>
                <a:spcPts val="0"/>
              </a:spcAft>
              <a:buClrTx/>
              <a:buSzTx/>
              <a:buFontTx/>
              <a:buNone/>
              <a:tabLst/>
              <a:defRPr/>
            </a:pPr>
            <a:r>
              <a:rPr lang="en-US" sz="1200">
                <a:solidFill>
                  <a:schemeClr val="accent1"/>
                </a:solidFill>
                <a:latin typeface="Segoe UI"/>
              </a:rPr>
              <a:t>User object</a:t>
            </a:r>
            <a:endParaRPr kumimoji="0" lang="en-US" sz="1200" b="0" u="none" strike="noStrike" kern="1200" cap="none" spc="0" normalizeH="0" baseline="0" noProof="0">
              <a:ln>
                <a:noFill/>
              </a:ln>
              <a:solidFill>
                <a:schemeClr val="accent1"/>
              </a:solidFill>
              <a:effectLst/>
              <a:uLnTx/>
              <a:uFillTx/>
              <a:latin typeface="Segoe UI"/>
              <a:ea typeface="+mn-ea"/>
              <a:cs typeface="+mn-cs"/>
            </a:endParaRPr>
          </a:p>
        </p:txBody>
      </p:sp>
      <p:cxnSp>
        <p:nvCxnSpPr>
          <p:cNvPr id="104" name="Straight Arrow Connector 103" descr="Pointing direct federation org to accounts AAD">
            <a:extLst>
              <a:ext uri="{FF2B5EF4-FFF2-40B4-BE49-F238E27FC236}">
                <a16:creationId xmlns:a16="http://schemas.microsoft.com/office/drawing/2014/main" id="{7BB556C2-7C0C-47A8-9558-497DBA627D71}"/>
              </a:ext>
              <a:ext uri="{C183D7F6-B498-43B3-948B-1728B52AA6E4}">
                <adec:decorative xmlns:adec="http://schemas.microsoft.com/office/drawing/2017/decorative" val="0"/>
              </a:ext>
            </a:extLst>
          </p:cNvPr>
          <p:cNvCxnSpPr>
            <a:cxnSpLocks/>
          </p:cNvCxnSpPr>
          <p:nvPr/>
        </p:nvCxnSpPr>
        <p:spPr>
          <a:xfrm flipH="1">
            <a:off x="4041962" y="2332337"/>
            <a:ext cx="2999837" cy="1311840"/>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14D8847D-44EF-4F92-AE6A-C9E5D29C9211}"/>
              </a:ext>
            </a:extLst>
          </p:cNvPr>
          <p:cNvSpPr txBox="1"/>
          <p:nvPr/>
        </p:nvSpPr>
        <p:spPr>
          <a:xfrm rot="20182154">
            <a:off x="4162900" y="2485985"/>
            <a:ext cx="2486258" cy="196977"/>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B2B collaboration invitation</a:t>
            </a:r>
            <a:endParaRPr kumimoji="0" lang="en-US" sz="1600" b="0" u="none" strike="noStrike" kern="1200" cap="none" spc="0" normalizeH="0" baseline="0" noProof="0">
              <a:ln>
                <a:noFill/>
              </a:ln>
              <a:solidFill>
                <a:schemeClr val="accent1"/>
              </a:solidFill>
              <a:effectLst/>
              <a:uLnTx/>
              <a:uFillTx/>
              <a:latin typeface="Segoe UI"/>
              <a:ea typeface="+mn-ea"/>
              <a:cs typeface="+mn-cs"/>
            </a:endParaRPr>
          </a:p>
        </p:txBody>
      </p:sp>
      <p:grpSp>
        <p:nvGrpSpPr>
          <p:cNvPr id="120" name="Group 119">
            <a:extLst>
              <a:ext uri="{FF2B5EF4-FFF2-40B4-BE49-F238E27FC236}">
                <a16:creationId xmlns:a16="http://schemas.microsoft.com/office/drawing/2014/main" id="{5C0442C2-4A8A-4F2D-BB93-F8011DCF96A4}"/>
              </a:ext>
            </a:extLst>
          </p:cNvPr>
          <p:cNvGrpSpPr/>
          <p:nvPr/>
        </p:nvGrpSpPr>
        <p:grpSpPr>
          <a:xfrm>
            <a:off x="5348533" y="2794474"/>
            <a:ext cx="561671" cy="328094"/>
            <a:chOff x="4590485" y="1397783"/>
            <a:chExt cx="783126" cy="394763"/>
          </a:xfrm>
        </p:grpSpPr>
        <p:sp>
          <p:nvSpPr>
            <p:cNvPr id="110" name="Rectangle 109">
              <a:extLst>
                <a:ext uri="{FF2B5EF4-FFF2-40B4-BE49-F238E27FC236}">
                  <a16:creationId xmlns:a16="http://schemas.microsoft.com/office/drawing/2014/main" id="{42DCCD62-95D0-49BC-9C92-CDD221903547}"/>
                </a:ext>
              </a:extLst>
            </p:cNvPr>
            <p:cNvSpPr/>
            <p:nvPr/>
          </p:nvSpPr>
          <p:spPr bwMode="auto">
            <a:xfrm>
              <a:off x="4592141" y="1397783"/>
              <a:ext cx="781470" cy="39476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112" name="Straight Connector 111">
              <a:extLst>
                <a:ext uri="{FF2B5EF4-FFF2-40B4-BE49-F238E27FC236}">
                  <a16:creationId xmlns:a16="http://schemas.microsoft.com/office/drawing/2014/main" id="{41763550-AEE3-4E85-A5E2-B3A8FC4C8C44}"/>
                </a:ext>
              </a:extLst>
            </p:cNvPr>
            <p:cNvCxnSpPr>
              <a:cxnSpLocks/>
            </p:cNvCxnSpPr>
            <p:nvPr/>
          </p:nvCxnSpPr>
          <p:spPr>
            <a:xfrm>
              <a:off x="4590485" y="1397783"/>
              <a:ext cx="396419" cy="221550"/>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BC55B8D3-0874-466A-A4F4-E898DE87A279}"/>
                </a:ext>
              </a:extLst>
            </p:cNvPr>
            <p:cNvCxnSpPr>
              <a:cxnSpLocks/>
            </p:cNvCxnSpPr>
            <p:nvPr/>
          </p:nvCxnSpPr>
          <p:spPr>
            <a:xfrm flipV="1">
              <a:off x="4982876" y="1397783"/>
              <a:ext cx="389079" cy="225898"/>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22" name="TextBox 121">
            <a:extLst>
              <a:ext uri="{FF2B5EF4-FFF2-40B4-BE49-F238E27FC236}">
                <a16:creationId xmlns:a16="http://schemas.microsoft.com/office/drawing/2014/main" id="{B331FDC4-15FC-4F24-A079-E8563EC8096E}"/>
              </a:ext>
            </a:extLst>
          </p:cNvPr>
          <p:cNvSpPr txBox="1"/>
          <p:nvPr/>
        </p:nvSpPr>
        <p:spPr>
          <a:xfrm>
            <a:off x="4712935" y="4082593"/>
            <a:ext cx="2007153" cy="432426"/>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Invitation redemption</a:t>
            </a:r>
          </a:p>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o</a:t>
            </a:r>
            <a:r>
              <a:rPr kumimoji="0" lang="en-US" sz="1600" b="0" u="none" strike="noStrike" kern="1200" cap="none" spc="0" normalizeH="0" baseline="0" noProof="0">
                <a:ln>
                  <a:noFill/>
                </a:ln>
                <a:solidFill>
                  <a:schemeClr val="accent1"/>
                </a:solidFill>
                <a:effectLst/>
                <a:uLnTx/>
                <a:uFillTx/>
                <a:latin typeface="Segoe UI"/>
                <a:ea typeface="+mn-ea"/>
                <a:cs typeface="+mn-cs"/>
              </a:rPr>
              <a:t>r self-service sign-up</a:t>
            </a:r>
          </a:p>
        </p:txBody>
      </p:sp>
      <p:cxnSp>
        <p:nvCxnSpPr>
          <p:cNvPr id="124" name="Straight Arrow Connector 123" descr="Pointing direct federation org to accounts AAD">
            <a:extLst>
              <a:ext uri="{FF2B5EF4-FFF2-40B4-BE49-F238E27FC236}">
                <a16:creationId xmlns:a16="http://schemas.microsoft.com/office/drawing/2014/main" id="{DE824DE0-4B49-40E6-9775-0859979E57F5}"/>
              </a:ext>
              <a:ext uri="{C183D7F6-B498-43B3-948B-1728B52AA6E4}">
                <adec:decorative xmlns:adec="http://schemas.microsoft.com/office/drawing/2017/decorative" val="0"/>
              </a:ext>
            </a:extLst>
          </p:cNvPr>
          <p:cNvCxnSpPr>
            <a:cxnSpLocks/>
          </p:cNvCxnSpPr>
          <p:nvPr/>
        </p:nvCxnSpPr>
        <p:spPr>
          <a:xfrm>
            <a:off x="8303135" y="3977189"/>
            <a:ext cx="909700" cy="0"/>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DA6FB932-D6BF-4D98-928A-17218457806E}"/>
              </a:ext>
            </a:extLst>
          </p:cNvPr>
          <p:cNvSpPr/>
          <p:nvPr/>
        </p:nvSpPr>
        <p:spPr bwMode="auto">
          <a:xfrm rot="16200000">
            <a:off x="-2475213" y="3788404"/>
            <a:ext cx="5562651" cy="4591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54864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External User (Partner, Vendor, Supplier)</a:t>
            </a:r>
          </a:p>
        </p:txBody>
      </p:sp>
    </p:spTree>
    <p:extLst>
      <p:ext uri="{BB962C8B-B14F-4D97-AF65-F5344CB8AC3E}">
        <p14:creationId xmlns:p14="http://schemas.microsoft.com/office/powerpoint/2010/main" val="253664501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3B106-A9D3-4A85-B759-20BDCB235EFF}"/>
              </a:ext>
            </a:extLst>
          </p:cNvPr>
          <p:cNvSpPr>
            <a:spLocks noGrp="1"/>
          </p:cNvSpPr>
          <p:nvPr>
            <p:ph type="body" sz="quarter" idx="11"/>
          </p:nvPr>
        </p:nvSpPr>
        <p:spPr>
          <a:xfrm>
            <a:off x="4672150" y="2781084"/>
            <a:ext cx="4019363" cy="1292662"/>
          </a:xfrm>
        </p:spPr>
        <p:txBody>
          <a:bodyPr/>
          <a:lstStyle/>
          <a:p>
            <a:r>
              <a:rPr lang="en-US"/>
              <a:t>Users can self service sign-up via Entitlement Management</a:t>
            </a:r>
          </a:p>
        </p:txBody>
      </p:sp>
      <p:pic>
        <p:nvPicPr>
          <p:cNvPr id="2050" name="Picture 2" descr="My Access portal - Request access">
            <a:extLst>
              <a:ext uri="{FF2B5EF4-FFF2-40B4-BE49-F238E27FC236}">
                <a16:creationId xmlns:a16="http://schemas.microsoft.com/office/drawing/2014/main" id="{14CF9438-FEC4-4118-A15A-4EDA22AF05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49907" y="1544506"/>
            <a:ext cx="2353497" cy="4128942"/>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25257B06-C933-433D-BCA7-2A5E23E32284}"/>
              </a:ext>
            </a:extLst>
          </p:cNvPr>
          <p:cNvSpPr txBox="1">
            <a:spLocks/>
          </p:cNvSpPr>
          <p:nvPr/>
        </p:nvSpPr>
        <p:spPr>
          <a:xfrm>
            <a:off x="588264" y="2688750"/>
            <a:ext cx="3337192" cy="147732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3200" dirty="0"/>
              <a:t>How to Provision guests into Microsoft Entra ID</a:t>
            </a:r>
          </a:p>
        </p:txBody>
      </p:sp>
    </p:spTree>
    <p:extLst>
      <p:ext uri="{BB962C8B-B14F-4D97-AF65-F5344CB8AC3E}">
        <p14:creationId xmlns:p14="http://schemas.microsoft.com/office/powerpoint/2010/main" val="397930872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3B106-A9D3-4A85-B759-20BDCB235EFF}"/>
              </a:ext>
            </a:extLst>
          </p:cNvPr>
          <p:cNvSpPr>
            <a:spLocks noGrp="1"/>
          </p:cNvSpPr>
          <p:nvPr>
            <p:ph type="body" sz="quarter" idx="11"/>
          </p:nvPr>
        </p:nvSpPr>
        <p:spPr>
          <a:xfrm>
            <a:off x="4941888" y="1445335"/>
            <a:ext cx="6667500" cy="3964162"/>
          </a:xfrm>
        </p:spPr>
        <p:txBody>
          <a:bodyPr/>
          <a:lstStyle/>
          <a:p>
            <a:r>
              <a:rPr lang="en-US" sz="2900"/>
              <a:t>Users can self service sign-up via External Identities User Flows</a:t>
            </a:r>
          </a:p>
          <a:p>
            <a:endParaRPr lang="en-US"/>
          </a:p>
          <a:p>
            <a:endParaRPr lang="en-US"/>
          </a:p>
          <a:p>
            <a:endParaRPr lang="en-US"/>
          </a:p>
          <a:p>
            <a:endParaRPr lang="en-US"/>
          </a:p>
          <a:p>
            <a:endParaRPr lang="en-US"/>
          </a:p>
          <a:p>
            <a:endParaRPr lang="en-US"/>
          </a:p>
        </p:txBody>
      </p:sp>
      <p:pic>
        <p:nvPicPr>
          <p:cNvPr id="1026" name="Picture 2" descr="Example showing selection of Facebook for sign-in">
            <a:extLst>
              <a:ext uri="{FF2B5EF4-FFF2-40B4-BE49-F238E27FC236}">
                <a16:creationId xmlns:a16="http://schemas.microsoft.com/office/drawing/2014/main" id="{8E51968C-B017-41EB-ADD2-07FBEAA744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9319" y="2580760"/>
            <a:ext cx="3232654" cy="332041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6976542-FAA9-4A0F-A4B5-E464A38C6798}"/>
              </a:ext>
            </a:extLst>
          </p:cNvPr>
          <p:cNvPicPr>
            <a:picLocks noChangeAspect="1"/>
          </p:cNvPicPr>
          <p:nvPr/>
        </p:nvPicPr>
        <p:blipFill rotWithShape="1">
          <a:blip r:embed="rId4"/>
          <a:srcRect t="4467" b="23110"/>
          <a:stretch/>
        </p:blipFill>
        <p:spPr>
          <a:xfrm>
            <a:off x="8560602" y="2580760"/>
            <a:ext cx="2619587" cy="3399163"/>
          </a:xfrm>
          <a:prstGeom prst="rect">
            <a:avLst/>
          </a:prstGeom>
        </p:spPr>
      </p:pic>
      <p:sp>
        <p:nvSpPr>
          <p:cNvPr id="7" name="Title 1">
            <a:extLst>
              <a:ext uri="{FF2B5EF4-FFF2-40B4-BE49-F238E27FC236}">
                <a16:creationId xmlns:a16="http://schemas.microsoft.com/office/drawing/2014/main" id="{7C50207E-2895-43E0-BF92-016D7FCEEFCF}"/>
              </a:ext>
            </a:extLst>
          </p:cNvPr>
          <p:cNvSpPr txBox="1">
            <a:spLocks/>
          </p:cNvSpPr>
          <p:nvPr/>
        </p:nvSpPr>
        <p:spPr>
          <a:xfrm>
            <a:off x="588264" y="2688750"/>
            <a:ext cx="3337192" cy="147732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3200" dirty="0"/>
              <a:t>How to Provision guests into Microsoft Entra ID</a:t>
            </a:r>
          </a:p>
        </p:txBody>
      </p:sp>
    </p:spTree>
    <p:extLst>
      <p:ext uri="{BB962C8B-B14F-4D97-AF65-F5344CB8AC3E}">
        <p14:creationId xmlns:p14="http://schemas.microsoft.com/office/powerpoint/2010/main" val="54580098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54A74-82BB-419E-BF20-03DBF5FC11A1}"/>
              </a:ext>
            </a:extLst>
          </p:cNvPr>
          <p:cNvSpPr>
            <a:spLocks noGrp="1"/>
          </p:cNvSpPr>
          <p:nvPr>
            <p:ph type="title"/>
          </p:nvPr>
        </p:nvSpPr>
        <p:spPr/>
        <p:txBody>
          <a:bodyPr>
            <a:normAutofit/>
          </a:bodyPr>
          <a:lstStyle/>
          <a:p>
            <a:r>
              <a:rPr lang="en-US" sz="3200"/>
              <a:t>Should I use Entitlement Management or SSSU?</a:t>
            </a:r>
          </a:p>
        </p:txBody>
      </p:sp>
      <p:sp>
        <p:nvSpPr>
          <p:cNvPr id="11" name="Oval 10">
            <a:extLst>
              <a:ext uri="{FF2B5EF4-FFF2-40B4-BE49-F238E27FC236}">
                <a16:creationId xmlns:a16="http://schemas.microsoft.com/office/drawing/2014/main" id="{660BB87C-E791-4FAF-AF49-37BAE809E230}"/>
              </a:ext>
            </a:extLst>
          </p:cNvPr>
          <p:cNvSpPr/>
          <p:nvPr/>
        </p:nvSpPr>
        <p:spPr bwMode="auto">
          <a:xfrm>
            <a:off x="307497" y="1869260"/>
            <a:ext cx="7601833" cy="4531540"/>
          </a:xfrm>
          <a:prstGeom prst="ellipse">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Oval 12">
            <a:extLst>
              <a:ext uri="{FF2B5EF4-FFF2-40B4-BE49-F238E27FC236}">
                <a16:creationId xmlns:a16="http://schemas.microsoft.com/office/drawing/2014/main" id="{604EA465-071D-4D74-B991-F23A121FCFF2}"/>
              </a:ext>
            </a:extLst>
          </p:cNvPr>
          <p:cNvSpPr/>
          <p:nvPr/>
        </p:nvSpPr>
        <p:spPr bwMode="auto">
          <a:xfrm>
            <a:off x="4024559" y="1869260"/>
            <a:ext cx="7522775" cy="4531540"/>
          </a:xfrm>
          <a:prstGeom prst="ellipse">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5" name="TextBox 14">
            <a:extLst>
              <a:ext uri="{FF2B5EF4-FFF2-40B4-BE49-F238E27FC236}">
                <a16:creationId xmlns:a16="http://schemas.microsoft.com/office/drawing/2014/main" id="{8A2ECC8C-3FA5-4F31-B5EB-D16AB8970D3F}"/>
              </a:ext>
            </a:extLst>
          </p:cNvPr>
          <p:cNvSpPr txBox="1"/>
          <p:nvPr/>
        </p:nvSpPr>
        <p:spPr>
          <a:xfrm>
            <a:off x="4421207" y="3267159"/>
            <a:ext cx="3488123" cy="2523768"/>
          </a:xfrm>
          <a:prstGeom prst="rect">
            <a:avLst/>
          </a:prstGeom>
          <a:noFill/>
        </p:spPr>
        <p:txBody>
          <a:bodyPr wrap="square" lIns="0" tIns="0" rIns="0" bIns="0" rtlCol="0" anchor="t">
            <a:spAutoFit/>
          </a:bodyPr>
          <a:lstStyle/>
          <a:p>
            <a:pPr marL="342900" indent="-342900" algn="l">
              <a:buFont typeface="Arial" panose="020B0604020202020204" pitchFamily="34" charset="0"/>
              <a:buChar char="•"/>
            </a:pPr>
            <a:r>
              <a:rPr lang="en-US" sz="1600" dirty="0"/>
              <a:t>Request triggered by end user</a:t>
            </a:r>
          </a:p>
          <a:p>
            <a:pPr marL="342900" indent="-342900" algn="l">
              <a:buFont typeface="Arial" panose="020B0604020202020204" pitchFamily="34" charset="0"/>
              <a:buChar char="•"/>
            </a:pPr>
            <a:r>
              <a:rPr lang="en-US" sz="1600" dirty="0"/>
              <a:t>Can collect additional attributes</a:t>
            </a:r>
            <a:endParaRPr lang="en-US" sz="1600" dirty="0">
              <a:cs typeface="Segoe UI"/>
            </a:endParaRPr>
          </a:p>
          <a:p>
            <a:pPr marL="342900" indent="-342900">
              <a:buFont typeface="Arial" panose="020B0604020202020204" pitchFamily="34" charset="0"/>
              <a:buChar char="•"/>
            </a:pPr>
            <a:r>
              <a:rPr lang="en-US" sz="1600" dirty="0"/>
              <a:t>Can trigger custom logic apps/APIs (approval workflows, etc.)</a:t>
            </a:r>
            <a:endParaRPr lang="en-US" sz="1600" dirty="0">
              <a:cs typeface="Segoe UI"/>
            </a:endParaRPr>
          </a:p>
          <a:p>
            <a:pPr marL="342900" indent="-342900" algn="l">
              <a:buFont typeface="Arial" panose="020B0604020202020204" pitchFamily="34" charset="0"/>
              <a:buChar char="•"/>
            </a:pPr>
            <a:r>
              <a:rPr lang="en-US" sz="1600" dirty="0"/>
              <a:t>Can be made available to anyone</a:t>
            </a:r>
            <a:endParaRPr lang="en-US" sz="1600" dirty="0">
              <a:cs typeface="Segoe UI"/>
            </a:endParaRPr>
          </a:p>
          <a:p>
            <a:pPr marL="342900" indent="-342900" algn="l">
              <a:buFont typeface="Arial" panose="020B0604020202020204" pitchFamily="34" charset="0"/>
              <a:buChar char="•"/>
            </a:pPr>
            <a:r>
              <a:rPr lang="en-US" sz="1600" dirty="0"/>
              <a:t>Supports:</a:t>
            </a:r>
            <a:endParaRPr lang="en-US" sz="1600" dirty="0">
              <a:cs typeface="Segoe UI"/>
            </a:endParaRPr>
          </a:p>
          <a:p>
            <a:pPr marL="800100" lvl="1" indent="-342900">
              <a:buFont typeface="Arial" panose="020B0604020202020204" pitchFamily="34" charset="0"/>
              <a:buChar char="•"/>
            </a:pPr>
            <a:r>
              <a:rPr lang="en-US" sz="1600" dirty="0"/>
              <a:t>Microsoft Entra ID</a:t>
            </a:r>
            <a:endParaRPr lang="en-US" sz="1600" dirty="0">
              <a:cs typeface="Segoe UI"/>
            </a:endParaRPr>
          </a:p>
          <a:p>
            <a:pPr marL="800100" lvl="1" indent="-342900">
              <a:buFont typeface="Arial" panose="020B0604020202020204" pitchFamily="34" charset="0"/>
              <a:buChar char="•"/>
            </a:pPr>
            <a:r>
              <a:rPr lang="en-US" sz="1600" dirty="0"/>
              <a:t>Email OTP</a:t>
            </a:r>
            <a:endParaRPr lang="en-US" sz="1600" dirty="0">
              <a:cs typeface="Segoe UI"/>
            </a:endParaRPr>
          </a:p>
          <a:p>
            <a:pPr algn="l"/>
            <a:endParaRPr lang="en-US" sz="2000" dirty="0"/>
          </a:p>
        </p:txBody>
      </p:sp>
      <p:sp>
        <p:nvSpPr>
          <p:cNvPr id="16" name="TextBox 15">
            <a:extLst>
              <a:ext uri="{FF2B5EF4-FFF2-40B4-BE49-F238E27FC236}">
                <a16:creationId xmlns:a16="http://schemas.microsoft.com/office/drawing/2014/main" id="{7880EED4-B1C9-4069-8BF8-1428EBB1B25F}"/>
              </a:ext>
            </a:extLst>
          </p:cNvPr>
          <p:cNvSpPr txBox="1"/>
          <p:nvPr/>
        </p:nvSpPr>
        <p:spPr>
          <a:xfrm>
            <a:off x="1285104" y="3365588"/>
            <a:ext cx="2923387" cy="2523768"/>
          </a:xfrm>
          <a:prstGeom prst="rect">
            <a:avLst/>
          </a:prstGeom>
          <a:noFill/>
        </p:spPr>
        <p:txBody>
          <a:bodyPr wrap="square" lIns="0" tIns="0" rIns="0" bIns="0" rtlCol="0" anchor="t">
            <a:spAutoFit/>
          </a:bodyPr>
          <a:lstStyle/>
          <a:p>
            <a:pPr marL="285750" indent="-285750" algn="l">
              <a:buFont typeface="Arial" panose="020B0604020202020204" pitchFamily="34" charset="0"/>
              <a:buChar char="•"/>
            </a:pPr>
            <a:r>
              <a:rPr lang="en-US" sz="1600"/>
              <a:t>Requested via MyAccess portal or link</a:t>
            </a:r>
          </a:p>
          <a:p>
            <a:pPr marL="285750" indent="-285750" algn="l">
              <a:buFont typeface="Arial" panose="020B0604020202020204" pitchFamily="34" charset="0"/>
              <a:buChar char="•"/>
            </a:pPr>
            <a:r>
              <a:rPr lang="en-US" sz="1600"/>
              <a:t>Access Package</a:t>
            </a:r>
            <a:endParaRPr lang="en-US" sz="1600">
              <a:cs typeface="Segoe UI"/>
            </a:endParaRPr>
          </a:p>
          <a:p>
            <a:pPr marL="285750" indent="-285750">
              <a:buFont typeface="Arial" panose="020B0604020202020204" pitchFamily="34" charset="0"/>
              <a:buChar char="•"/>
            </a:pPr>
            <a:r>
              <a:rPr lang="en-US" sz="1600"/>
              <a:t>Built-in Approval Workflow </a:t>
            </a:r>
            <a:endParaRPr lang="en-US" sz="1600">
              <a:cs typeface="Segoe UI"/>
            </a:endParaRPr>
          </a:p>
          <a:p>
            <a:pPr marL="285750" indent="-285750" algn="l">
              <a:buFont typeface="Arial" panose="020B0604020202020204" pitchFamily="34" charset="0"/>
              <a:buChar char="•"/>
            </a:pPr>
            <a:r>
              <a:rPr lang="en-US" sz="1600"/>
              <a:t>Can scope who can request by organization</a:t>
            </a:r>
            <a:endParaRPr lang="en-US" sz="1600">
              <a:cs typeface="Segoe UI"/>
            </a:endParaRPr>
          </a:p>
          <a:p>
            <a:pPr marL="285750" indent="-285750" algn="l">
              <a:buFont typeface="Arial" panose="020B0604020202020204" pitchFamily="34" charset="0"/>
              <a:buChar char="•"/>
            </a:pPr>
            <a:r>
              <a:rPr lang="en-US" sz="1600"/>
              <a:t>Lifecycle automated</a:t>
            </a:r>
            <a:endParaRPr lang="en-US" sz="1600">
              <a:cs typeface="Segoe UI"/>
            </a:endParaRPr>
          </a:p>
          <a:p>
            <a:pPr marL="285750" indent="-285750" algn="l">
              <a:buFont typeface="Arial" panose="020B0604020202020204" pitchFamily="34" charset="0"/>
              <a:buChar char="•"/>
            </a:pPr>
            <a:r>
              <a:rPr lang="en-US" sz="1600"/>
              <a:t>Supports:</a:t>
            </a:r>
            <a:endParaRPr lang="en-US" sz="1600">
              <a:cs typeface="Segoe UI"/>
            </a:endParaRPr>
          </a:p>
          <a:p>
            <a:pPr marL="742950" lvl="1" indent="-285750">
              <a:buFont typeface="Arial" panose="020B0604020202020204" pitchFamily="34" charset="0"/>
              <a:buChar char="•"/>
            </a:pPr>
            <a:r>
              <a:rPr lang="en-US" sz="1600"/>
              <a:t>SAML/WS-Fed Identities</a:t>
            </a:r>
          </a:p>
          <a:p>
            <a:pPr algn="l"/>
            <a:endParaRPr lang="en-US" sz="2000"/>
          </a:p>
        </p:txBody>
      </p:sp>
      <p:sp>
        <p:nvSpPr>
          <p:cNvPr id="17" name="TextBox 16">
            <a:extLst>
              <a:ext uri="{FF2B5EF4-FFF2-40B4-BE49-F238E27FC236}">
                <a16:creationId xmlns:a16="http://schemas.microsoft.com/office/drawing/2014/main" id="{F8041FD5-F7E8-47B1-A253-40C9E5BC1F89}"/>
              </a:ext>
            </a:extLst>
          </p:cNvPr>
          <p:cNvSpPr txBox="1"/>
          <p:nvPr/>
        </p:nvSpPr>
        <p:spPr>
          <a:xfrm flipH="1">
            <a:off x="8056730" y="3267159"/>
            <a:ext cx="2850166" cy="2462213"/>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1600"/>
              <a:t>Branded onboarding from login page</a:t>
            </a:r>
          </a:p>
          <a:p>
            <a:pPr marL="342900" indent="-342900" algn="l">
              <a:buFont typeface="Arial" panose="020B0604020202020204" pitchFamily="34" charset="0"/>
              <a:buChar char="•"/>
            </a:pPr>
            <a:r>
              <a:rPr lang="en-US" sz="1600"/>
              <a:t>User can create an account at the app</a:t>
            </a:r>
          </a:p>
          <a:p>
            <a:pPr marL="285750" indent="-285750" algn="l">
              <a:buFont typeface="Arial" panose="020B0604020202020204" pitchFamily="34" charset="0"/>
              <a:buChar char="•"/>
            </a:pPr>
            <a:r>
              <a:rPr lang="en-US" sz="1600"/>
              <a:t>Flexible localization and language options</a:t>
            </a:r>
          </a:p>
          <a:p>
            <a:pPr marL="342900" indent="-342900" algn="l">
              <a:buFont typeface="Arial" panose="020B0604020202020204" pitchFamily="34" charset="0"/>
              <a:buChar char="•"/>
            </a:pPr>
            <a:r>
              <a:rPr lang="en-US" sz="1600"/>
              <a:t>Supports:</a:t>
            </a:r>
          </a:p>
          <a:p>
            <a:pPr marL="800100" lvl="1" indent="-342900">
              <a:buFont typeface="Arial" panose="020B0604020202020204" pitchFamily="34" charset="0"/>
              <a:buChar char="•"/>
            </a:pPr>
            <a:r>
              <a:rPr lang="en-US" sz="1600"/>
              <a:t>Google</a:t>
            </a:r>
          </a:p>
          <a:p>
            <a:pPr marL="800100" lvl="1" indent="-342900">
              <a:buFont typeface="Arial" panose="020B0604020202020204" pitchFamily="34" charset="0"/>
              <a:buChar char="•"/>
            </a:pPr>
            <a:r>
              <a:rPr lang="en-US" sz="1600"/>
              <a:t>MSA</a:t>
            </a:r>
          </a:p>
          <a:p>
            <a:pPr marL="800100" lvl="1" indent="-342900">
              <a:buFont typeface="Arial" panose="020B0604020202020204" pitchFamily="34" charset="0"/>
              <a:buChar char="•"/>
            </a:pPr>
            <a:r>
              <a:rPr lang="en-US" sz="1600"/>
              <a:t>Facebook</a:t>
            </a:r>
          </a:p>
        </p:txBody>
      </p:sp>
      <p:sp>
        <p:nvSpPr>
          <p:cNvPr id="18" name="TextBox 17">
            <a:extLst>
              <a:ext uri="{FF2B5EF4-FFF2-40B4-BE49-F238E27FC236}">
                <a16:creationId xmlns:a16="http://schemas.microsoft.com/office/drawing/2014/main" id="{8E54F3C2-96DF-4E23-93D2-879CC5770DF2}"/>
              </a:ext>
            </a:extLst>
          </p:cNvPr>
          <p:cNvSpPr txBox="1"/>
          <p:nvPr/>
        </p:nvSpPr>
        <p:spPr>
          <a:xfrm>
            <a:off x="1417199" y="2959382"/>
            <a:ext cx="2877391" cy="307777"/>
          </a:xfrm>
          <a:prstGeom prst="rect">
            <a:avLst/>
          </a:prstGeom>
          <a:noFill/>
        </p:spPr>
        <p:txBody>
          <a:bodyPr wrap="none" lIns="0" tIns="0" rIns="0" bIns="0" rtlCol="0">
            <a:spAutoFit/>
          </a:bodyPr>
          <a:lstStyle/>
          <a:p>
            <a:pPr algn="l"/>
            <a:r>
              <a:rPr lang="en-US" sz="2000" u="sng"/>
              <a:t>Entitlement Management</a:t>
            </a:r>
          </a:p>
        </p:txBody>
      </p:sp>
      <p:sp>
        <p:nvSpPr>
          <p:cNvPr id="20" name="TextBox 19">
            <a:extLst>
              <a:ext uri="{FF2B5EF4-FFF2-40B4-BE49-F238E27FC236}">
                <a16:creationId xmlns:a16="http://schemas.microsoft.com/office/drawing/2014/main" id="{D2F5D337-95CE-413E-9EAF-0381938B025C}"/>
              </a:ext>
            </a:extLst>
          </p:cNvPr>
          <p:cNvSpPr txBox="1"/>
          <p:nvPr/>
        </p:nvSpPr>
        <p:spPr>
          <a:xfrm>
            <a:off x="8305977" y="2959381"/>
            <a:ext cx="2259273" cy="307777"/>
          </a:xfrm>
          <a:prstGeom prst="rect">
            <a:avLst/>
          </a:prstGeom>
          <a:noFill/>
        </p:spPr>
        <p:txBody>
          <a:bodyPr wrap="none" lIns="0" tIns="0" rIns="0" bIns="0" rtlCol="0">
            <a:spAutoFit/>
          </a:bodyPr>
          <a:lstStyle/>
          <a:p>
            <a:pPr algn="l"/>
            <a:r>
              <a:rPr lang="en-US" sz="2000" u="sng"/>
              <a:t>Self Service Sign-up</a:t>
            </a:r>
          </a:p>
        </p:txBody>
      </p:sp>
      <p:sp>
        <p:nvSpPr>
          <p:cNvPr id="3" name="TextBox 2">
            <a:extLst>
              <a:ext uri="{FF2B5EF4-FFF2-40B4-BE49-F238E27FC236}">
                <a16:creationId xmlns:a16="http://schemas.microsoft.com/office/drawing/2014/main" id="{6068E089-385B-645E-A040-A655D30D61BE}"/>
              </a:ext>
            </a:extLst>
          </p:cNvPr>
          <p:cNvSpPr txBox="1"/>
          <p:nvPr/>
        </p:nvSpPr>
        <p:spPr>
          <a:xfrm>
            <a:off x="651641" y="1282262"/>
            <a:ext cx="6710855"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000"/>
              <a:t>Answer: It depends on what you're looking for.</a:t>
            </a:r>
            <a:endParaRPr lang="en-US"/>
          </a:p>
        </p:txBody>
      </p:sp>
      <p:sp>
        <p:nvSpPr>
          <p:cNvPr id="12" name="TextBox 11">
            <a:extLst>
              <a:ext uri="{FF2B5EF4-FFF2-40B4-BE49-F238E27FC236}">
                <a16:creationId xmlns:a16="http://schemas.microsoft.com/office/drawing/2014/main" id="{967B1CF4-0EF2-430C-38EC-CBC051797681}"/>
              </a:ext>
            </a:extLst>
          </p:cNvPr>
          <p:cNvSpPr txBox="1"/>
          <p:nvPr/>
        </p:nvSpPr>
        <p:spPr>
          <a:xfrm>
            <a:off x="5634474" y="2946244"/>
            <a:ext cx="530594" cy="307777"/>
          </a:xfrm>
          <a:prstGeom prst="rect">
            <a:avLst/>
          </a:prstGeom>
          <a:noFill/>
        </p:spPr>
        <p:txBody>
          <a:bodyPr wrap="none" lIns="0" tIns="0" rIns="0" bIns="0" rtlCol="0" anchor="t">
            <a:spAutoFit/>
          </a:bodyPr>
          <a:lstStyle/>
          <a:p>
            <a:pPr algn="l"/>
            <a:r>
              <a:rPr lang="en-US" sz="2000" u="sng"/>
              <a:t>Both</a:t>
            </a:r>
            <a:endParaRPr lang="en-US"/>
          </a:p>
        </p:txBody>
      </p:sp>
    </p:spTree>
    <p:extLst>
      <p:ext uri="{BB962C8B-B14F-4D97-AF65-F5344CB8AC3E}">
        <p14:creationId xmlns:p14="http://schemas.microsoft.com/office/powerpoint/2010/main" val="4642845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77011" y="3129224"/>
            <a:ext cx="7630186" cy="779799"/>
          </a:xfrm>
        </p:spPr>
        <p:txBody>
          <a:bodyPr vert="horz" lIns="91440" tIns="45720" rIns="91440" bIns="45720" rtlCol="0" anchor="ctr">
            <a:normAutofit fontScale="90000"/>
          </a:bodyPr>
          <a:lstStyle/>
          <a:p>
            <a:pPr algn="ctr"/>
            <a:r>
              <a:rPr lang="en-US"/>
              <a:t>Onboarding and Discovery</a:t>
            </a:r>
            <a:br>
              <a:rPr lang="en-US"/>
            </a:br>
            <a:br>
              <a:rPr lang="en-US"/>
            </a:br>
            <a:br>
              <a:rPr lang="en-US" kern="1200">
                <a:solidFill>
                  <a:schemeClr val="tx1"/>
                </a:solidFill>
                <a:latin typeface="+mj-lt"/>
                <a:ea typeface="+mj-ea"/>
                <a:cs typeface="+mj-cs"/>
              </a:rPr>
            </a:br>
            <a:endParaRPr lang="en-US" kern="1200">
              <a:solidFill>
                <a:schemeClr val="tx1"/>
              </a:solidFill>
              <a:latin typeface="+mj-lt"/>
              <a:ea typeface="+mj-ea"/>
              <a:cs typeface="+mj-cs"/>
            </a:endParaRPr>
          </a:p>
        </p:txBody>
      </p:sp>
    </p:spTree>
    <p:extLst>
      <p:ext uri="{BB962C8B-B14F-4D97-AF65-F5344CB8AC3E}">
        <p14:creationId xmlns:p14="http://schemas.microsoft.com/office/powerpoint/2010/main" val="329586372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82568-F975-449A-8C09-9FCEF1ACCCE8}"/>
              </a:ext>
            </a:extLst>
          </p:cNvPr>
          <p:cNvSpPr>
            <a:spLocks noGrp="1"/>
          </p:cNvSpPr>
          <p:nvPr>
            <p:ph type="title"/>
          </p:nvPr>
        </p:nvSpPr>
        <p:spPr>
          <a:xfrm>
            <a:off x="584200" y="1240072"/>
            <a:ext cx="6359526" cy="250903"/>
          </a:xfrm>
        </p:spPr>
        <p:txBody>
          <a:bodyPr/>
          <a:lstStyle/>
          <a:p>
            <a:r>
              <a:rPr lang="en-US" sz="1800"/>
              <a:t>Microsoft </a:t>
            </a:r>
            <a:r>
              <a:rPr lang="en-US" sz="1800" err="1"/>
              <a:t>Entra</a:t>
            </a:r>
            <a:r>
              <a:rPr lang="en-US" sz="1800"/>
              <a:t> ID Governance</a:t>
            </a:r>
          </a:p>
        </p:txBody>
      </p:sp>
      <p:sp>
        <p:nvSpPr>
          <p:cNvPr id="3" name="Text Placeholder 2">
            <a:extLst>
              <a:ext uri="{FF2B5EF4-FFF2-40B4-BE49-F238E27FC236}">
                <a16:creationId xmlns:a16="http://schemas.microsoft.com/office/drawing/2014/main" id="{8C3F8CE0-B741-41ED-A76C-465371BF9AD4}"/>
              </a:ext>
            </a:extLst>
          </p:cNvPr>
          <p:cNvSpPr>
            <a:spLocks noGrp="1"/>
          </p:cNvSpPr>
          <p:nvPr>
            <p:ph type="body" sz="quarter" idx="12"/>
          </p:nvPr>
        </p:nvSpPr>
        <p:spPr>
          <a:xfrm>
            <a:off x="584200" y="4781550"/>
            <a:ext cx="6495574" cy="338554"/>
          </a:xfrm>
        </p:spPr>
        <p:txBody>
          <a:bodyPr/>
          <a:lstStyle/>
          <a:p>
            <a:r>
              <a:rPr lang="en-US"/>
              <a:t>&lt;&lt;Subtitle or speaker name&gt;&gt;</a:t>
            </a:r>
          </a:p>
        </p:txBody>
      </p:sp>
      <p:sp>
        <p:nvSpPr>
          <p:cNvPr id="4" name="Title 1">
            <a:extLst>
              <a:ext uri="{FF2B5EF4-FFF2-40B4-BE49-F238E27FC236}">
                <a16:creationId xmlns:a16="http://schemas.microsoft.com/office/drawing/2014/main" id="{95A609FD-2D12-9603-7A55-467AC484AFDE}"/>
              </a:ext>
            </a:extLst>
          </p:cNvPr>
          <p:cNvSpPr txBox="1">
            <a:spLocks/>
          </p:cNvSpPr>
          <p:nvPr/>
        </p:nvSpPr>
        <p:spPr>
          <a:xfrm>
            <a:off x="584200" y="1861783"/>
            <a:ext cx="6495574" cy="1661993"/>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Govern guest and partner access to resources</a:t>
            </a:r>
          </a:p>
          <a:p>
            <a:endParaRPr lang="en-US"/>
          </a:p>
        </p:txBody>
      </p:sp>
      <p:sp>
        <p:nvSpPr>
          <p:cNvPr id="5" name="Title 1">
            <a:extLst>
              <a:ext uri="{FF2B5EF4-FFF2-40B4-BE49-F238E27FC236}">
                <a16:creationId xmlns:a16="http://schemas.microsoft.com/office/drawing/2014/main" id="{9972CDB9-4FA0-53F3-3FF0-6DAECD209AC9}"/>
              </a:ext>
            </a:extLst>
          </p:cNvPr>
          <p:cNvSpPr txBox="1">
            <a:spLocks/>
          </p:cNvSpPr>
          <p:nvPr/>
        </p:nvSpPr>
        <p:spPr>
          <a:xfrm>
            <a:off x="584200" y="3523775"/>
            <a:ext cx="3149600" cy="307777"/>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sz="2000"/>
              <a:t>Proof of concept – Pre-work Call </a:t>
            </a:r>
          </a:p>
        </p:txBody>
      </p:sp>
    </p:spTree>
    <p:extLst>
      <p:ext uri="{BB962C8B-B14F-4D97-AF65-F5344CB8AC3E}">
        <p14:creationId xmlns:p14="http://schemas.microsoft.com/office/powerpoint/2010/main" val="240932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9DCDB-2DEE-0523-ED88-59585E79BAB1}"/>
              </a:ext>
            </a:extLst>
          </p:cNvPr>
          <p:cNvSpPr>
            <a:spLocks noGrp="1"/>
          </p:cNvSpPr>
          <p:nvPr>
            <p:ph type="title"/>
          </p:nvPr>
        </p:nvSpPr>
        <p:spPr>
          <a:xfrm>
            <a:off x="588263" y="457200"/>
            <a:ext cx="5147519" cy="1107996"/>
          </a:xfrm>
        </p:spPr>
        <p:txBody>
          <a:bodyPr>
            <a:noAutofit/>
          </a:bodyPr>
          <a:lstStyle/>
          <a:p>
            <a:r>
              <a:rPr lang="en-US" sz="3600"/>
              <a:t>Discover new insights and actions that will improve your ID Governance posture</a:t>
            </a:r>
          </a:p>
        </p:txBody>
      </p:sp>
      <p:sp>
        <p:nvSpPr>
          <p:cNvPr id="3" name="Freeform 2">
            <a:extLst>
              <a:ext uri="{FF2B5EF4-FFF2-40B4-BE49-F238E27FC236}">
                <a16:creationId xmlns:a16="http://schemas.microsoft.com/office/drawing/2014/main" id="{AD9E6163-5BAA-FDF7-ADD2-6330C0914068}"/>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Rectangle: Rounded Corners 3">
            <a:extLst>
              <a:ext uri="{FF2B5EF4-FFF2-40B4-BE49-F238E27FC236}">
                <a16:creationId xmlns:a16="http://schemas.microsoft.com/office/drawing/2014/main" id="{69C36294-7DB3-A0CE-668F-6F7F3EE39561}"/>
              </a:ext>
            </a:extLst>
          </p:cNvPr>
          <p:cNvSpPr/>
          <p:nvPr/>
        </p:nvSpPr>
        <p:spPr bwMode="auto">
          <a:xfrm>
            <a:off x="659893" y="2994290"/>
            <a:ext cx="4381499" cy="3466652"/>
          </a:xfrm>
          <a:prstGeom prst="roundRect">
            <a:avLst>
              <a:gd name="adj" fmla="val 7993"/>
            </a:avLst>
          </a:prstGeom>
          <a:solidFill>
            <a:schemeClr val="bg1"/>
          </a:solidFill>
          <a:ln>
            <a:noFill/>
          </a:ln>
          <a:effectLst>
            <a:outerShdw blurRad="63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5E4C29FC-5551-ABD8-3CE6-A85F28ED73A2}"/>
              </a:ext>
            </a:extLst>
          </p:cNvPr>
          <p:cNvSpPr txBox="1"/>
          <p:nvPr/>
        </p:nvSpPr>
        <p:spPr>
          <a:xfrm>
            <a:off x="1540111" y="3219474"/>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One </a:t>
            </a:r>
            <a:r>
              <a:rPr kumimoji="0" lang="en-US" sz="1800" b="0" i="0" u="none" strike="noStrike" kern="1200" cap="none" spc="-50" normalizeH="0" baseline="0" noProof="0" err="1">
                <a:ln>
                  <a:noFill/>
                </a:ln>
                <a:solidFill>
                  <a:srgbClr val="000000"/>
                </a:solidFill>
                <a:effectLst/>
                <a:uLnTx/>
                <a:uFillTx/>
                <a:latin typeface="Segoe UI"/>
                <a:ea typeface="+mn-ea"/>
                <a:cs typeface="+mn-cs"/>
              </a:rPr>
              <a:t>pag</a:t>
            </a:r>
            <a:r>
              <a:rPr lang="en-US" spc="-50">
                <a:solidFill>
                  <a:srgbClr val="000000"/>
                </a:solidFill>
                <a:latin typeface="Segoe UI"/>
              </a:rPr>
              <a:t>e </a:t>
            </a:r>
            <a:r>
              <a:rPr kumimoji="0" lang="en-US" sz="1800" b="0" i="0" u="none" strike="noStrike" kern="1200" cap="none" spc="-50" normalizeH="0" baseline="0" noProof="0">
                <a:ln>
                  <a:noFill/>
                </a:ln>
                <a:solidFill>
                  <a:srgbClr val="000000"/>
                </a:solidFill>
                <a:effectLst/>
                <a:uLnTx/>
                <a:uFillTx/>
                <a:latin typeface="Segoe UI"/>
                <a:ea typeface="+mn-ea"/>
                <a:cs typeface="+mn-cs"/>
              </a:rPr>
              <a:t>to </a:t>
            </a:r>
            <a:r>
              <a:rPr kumimoji="0" lang="en-US" sz="1800" b="0" i="0" u="none" strike="noStrike" kern="1200" cap="none" spc="-50" normalizeH="0" baseline="0" noProof="0" err="1">
                <a:ln>
                  <a:noFill/>
                </a:ln>
                <a:solidFill>
                  <a:srgbClr val="000000"/>
                </a:solidFill>
                <a:effectLst/>
                <a:uLnTx/>
                <a:uFillTx/>
                <a:latin typeface="Segoe UI"/>
                <a:ea typeface="+mn-ea"/>
                <a:cs typeface="+mn-cs"/>
              </a:rPr>
              <a:t>to</a:t>
            </a:r>
            <a:r>
              <a:rPr kumimoji="0" lang="en-US" sz="1800" b="0" i="0" u="none" strike="noStrike" kern="1200" cap="none" spc="-50" normalizeH="0" baseline="0" noProof="0">
                <a:ln>
                  <a:noFill/>
                </a:ln>
                <a:solidFill>
                  <a:srgbClr val="000000"/>
                </a:solidFill>
                <a:effectLst/>
                <a:uLnTx/>
                <a:uFillTx/>
                <a:latin typeface="Segoe UI"/>
                <a:ea typeface="+mn-ea"/>
                <a:cs typeface="+mn-cs"/>
              </a:rPr>
              <a:t> track your ID Governance journey</a:t>
            </a:r>
          </a:p>
        </p:txBody>
      </p:sp>
      <p:sp>
        <p:nvSpPr>
          <p:cNvPr id="6" name="TextBox 5">
            <a:extLst>
              <a:ext uri="{FF2B5EF4-FFF2-40B4-BE49-F238E27FC236}">
                <a16:creationId xmlns:a16="http://schemas.microsoft.com/office/drawing/2014/main" id="{5F68C525-91BB-640E-C8EE-F89EE20F5CED}"/>
              </a:ext>
            </a:extLst>
          </p:cNvPr>
          <p:cNvSpPr txBox="1"/>
          <p:nvPr/>
        </p:nvSpPr>
        <p:spPr>
          <a:xfrm>
            <a:off x="1540110" y="4762742"/>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Assess whether and how you need to respond to potential issues</a:t>
            </a:r>
          </a:p>
        </p:txBody>
      </p:sp>
      <p:sp>
        <p:nvSpPr>
          <p:cNvPr id="7" name="Touchscreen" title="Icon of a closed hand with one finger touching a screen">
            <a:extLst>
              <a:ext uri="{FF2B5EF4-FFF2-40B4-BE49-F238E27FC236}">
                <a16:creationId xmlns:a16="http://schemas.microsoft.com/office/drawing/2014/main" id="{CF5BDD9A-13B6-0BAD-08C2-15BD139FBD10}"/>
              </a:ext>
            </a:extLst>
          </p:cNvPr>
          <p:cNvSpPr>
            <a:spLocks noChangeAspect="1" noEditPoints="1"/>
          </p:cNvSpPr>
          <p:nvPr/>
        </p:nvSpPr>
        <p:spPr bwMode="auto">
          <a:xfrm>
            <a:off x="963464" y="3268779"/>
            <a:ext cx="365760" cy="355882"/>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 name="Freeform 96" title="Icon of a gear with a wrench">
            <a:extLst>
              <a:ext uri="{FF2B5EF4-FFF2-40B4-BE49-F238E27FC236}">
                <a16:creationId xmlns:a16="http://schemas.microsoft.com/office/drawing/2014/main" id="{16FD286D-C7CE-D6BF-8E45-4BED4614421B}"/>
              </a:ext>
            </a:extLst>
          </p:cNvPr>
          <p:cNvSpPr>
            <a:spLocks noChangeAspect="1" noEditPoints="1"/>
          </p:cNvSpPr>
          <p:nvPr/>
        </p:nvSpPr>
        <p:spPr bwMode="auto">
          <a:xfrm>
            <a:off x="963464" y="4800262"/>
            <a:ext cx="365760" cy="349492"/>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9" name="brain_2" title="Icon of a brain with circles and connection lines inside">
            <a:extLst>
              <a:ext uri="{FF2B5EF4-FFF2-40B4-BE49-F238E27FC236}">
                <a16:creationId xmlns:a16="http://schemas.microsoft.com/office/drawing/2014/main" id="{C8BB8485-4F6C-CF2B-4879-EE855638A00A}"/>
              </a:ext>
            </a:extLst>
          </p:cNvPr>
          <p:cNvSpPr>
            <a:spLocks noChangeAspect="1" noEditPoints="1"/>
          </p:cNvSpPr>
          <p:nvPr/>
        </p:nvSpPr>
        <p:spPr bwMode="auto">
          <a:xfrm>
            <a:off x="940308" y="5673017"/>
            <a:ext cx="412072" cy="286738"/>
          </a:xfrm>
          <a:custGeom>
            <a:avLst/>
            <a:gdLst>
              <a:gd name="T0" fmla="*/ 379 w 440"/>
              <a:gd name="T1" fmla="*/ 133 h 295"/>
              <a:gd name="T2" fmla="*/ 379 w 440"/>
              <a:gd name="T3" fmla="*/ 169 h 295"/>
              <a:gd name="T4" fmla="*/ 259 w 440"/>
              <a:gd name="T5" fmla="*/ 181 h 295"/>
              <a:gd name="T6" fmla="*/ 295 w 440"/>
              <a:gd name="T7" fmla="*/ 181 h 295"/>
              <a:gd name="T8" fmla="*/ 259 w 440"/>
              <a:gd name="T9" fmla="*/ 181 h 295"/>
              <a:gd name="T10" fmla="*/ 114 w 440"/>
              <a:gd name="T11" fmla="*/ 179 h 295"/>
              <a:gd name="T12" fmla="*/ 78 w 440"/>
              <a:gd name="T13" fmla="*/ 169 h 295"/>
              <a:gd name="T14" fmla="*/ 235 w 440"/>
              <a:gd name="T15" fmla="*/ 88 h 295"/>
              <a:gd name="T16" fmla="*/ 192 w 440"/>
              <a:gd name="T17" fmla="*/ 79 h 295"/>
              <a:gd name="T18" fmla="*/ 174 w 440"/>
              <a:gd name="T19" fmla="*/ 97 h 295"/>
              <a:gd name="T20" fmla="*/ 174 w 440"/>
              <a:gd name="T21" fmla="*/ 61 h 295"/>
              <a:gd name="T22" fmla="*/ 277 w 440"/>
              <a:gd name="T23" fmla="*/ 85 h 295"/>
              <a:gd name="T24" fmla="*/ 313 w 440"/>
              <a:gd name="T25" fmla="*/ 85 h 295"/>
              <a:gd name="T26" fmla="*/ 277 w 440"/>
              <a:gd name="T27" fmla="*/ 85 h 295"/>
              <a:gd name="T28" fmla="*/ 168 w 440"/>
              <a:gd name="T29" fmla="*/ 205 h 295"/>
              <a:gd name="T30" fmla="*/ 168 w 440"/>
              <a:gd name="T31" fmla="*/ 169 h 295"/>
              <a:gd name="T32" fmla="*/ 42 w 440"/>
              <a:gd name="T33" fmla="*/ 169 h 295"/>
              <a:gd name="T34" fmla="*/ 78 w 440"/>
              <a:gd name="T35" fmla="*/ 169 h 295"/>
              <a:gd name="T36" fmla="*/ 42 w 440"/>
              <a:gd name="T37" fmla="*/ 169 h 295"/>
              <a:gd name="T38" fmla="*/ 284 w 440"/>
              <a:gd name="T39" fmla="*/ 121 h 295"/>
              <a:gd name="T40" fmla="*/ 295 w 440"/>
              <a:gd name="T41" fmla="*/ 103 h 295"/>
              <a:gd name="T42" fmla="*/ 114 w 440"/>
              <a:gd name="T43" fmla="*/ 125 h 295"/>
              <a:gd name="T44" fmla="*/ 143 w 440"/>
              <a:gd name="T45" fmla="*/ 133 h 295"/>
              <a:gd name="T46" fmla="*/ 168 w 440"/>
              <a:gd name="T47" fmla="*/ 144 h 295"/>
              <a:gd name="T48" fmla="*/ 361 w 440"/>
              <a:gd name="T49" fmla="*/ 151 h 295"/>
              <a:gd name="T50" fmla="*/ 331 w 440"/>
              <a:gd name="T51" fmla="*/ 160 h 295"/>
              <a:gd name="T52" fmla="*/ 331 w 440"/>
              <a:gd name="T53" fmla="*/ 243 h 295"/>
              <a:gd name="T54" fmla="*/ 321 w 440"/>
              <a:gd name="T55" fmla="*/ 181 h 295"/>
              <a:gd name="T56" fmla="*/ 358 w 440"/>
              <a:gd name="T57" fmla="*/ 206 h 295"/>
              <a:gd name="T58" fmla="*/ 440 w 440"/>
              <a:gd name="T59" fmla="*/ 163 h 295"/>
              <a:gd name="T60" fmla="*/ 388 w 440"/>
              <a:gd name="T61" fmla="*/ 110 h 295"/>
              <a:gd name="T62" fmla="*/ 227 w 440"/>
              <a:gd name="T63" fmla="*/ 30 h 295"/>
              <a:gd name="T64" fmla="*/ 68 w 440"/>
              <a:gd name="T65" fmla="*/ 103 h 295"/>
              <a:gd name="T66" fmla="*/ 4 w 440"/>
              <a:gd name="T67" fmla="*/ 165 h 295"/>
              <a:gd name="T68" fmla="*/ 164 w 440"/>
              <a:gd name="T69" fmla="*/ 237 h 295"/>
              <a:gd name="T70" fmla="*/ 358 w 440"/>
              <a:gd name="T71"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0" h="295">
                <a:moveTo>
                  <a:pt x="361" y="151"/>
                </a:moveTo>
                <a:cubicBezTo>
                  <a:pt x="361" y="141"/>
                  <a:pt x="369" y="133"/>
                  <a:pt x="379" y="133"/>
                </a:cubicBezTo>
                <a:cubicBezTo>
                  <a:pt x="389" y="133"/>
                  <a:pt x="397" y="141"/>
                  <a:pt x="397" y="151"/>
                </a:cubicBezTo>
                <a:cubicBezTo>
                  <a:pt x="397" y="161"/>
                  <a:pt x="389" y="169"/>
                  <a:pt x="379" y="169"/>
                </a:cubicBezTo>
                <a:cubicBezTo>
                  <a:pt x="369" y="169"/>
                  <a:pt x="361" y="161"/>
                  <a:pt x="361" y="151"/>
                </a:cubicBezTo>
                <a:close/>
                <a:moveTo>
                  <a:pt x="259" y="181"/>
                </a:moveTo>
                <a:cubicBezTo>
                  <a:pt x="259" y="191"/>
                  <a:pt x="267" y="199"/>
                  <a:pt x="277" y="199"/>
                </a:cubicBezTo>
                <a:cubicBezTo>
                  <a:pt x="287" y="199"/>
                  <a:pt x="295" y="191"/>
                  <a:pt x="295" y="181"/>
                </a:cubicBezTo>
                <a:cubicBezTo>
                  <a:pt x="295" y="171"/>
                  <a:pt x="287" y="163"/>
                  <a:pt x="277" y="163"/>
                </a:cubicBezTo>
                <a:cubicBezTo>
                  <a:pt x="267" y="163"/>
                  <a:pt x="259" y="171"/>
                  <a:pt x="259" y="181"/>
                </a:cubicBezTo>
                <a:close/>
                <a:moveTo>
                  <a:pt x="114" y="239"/>
                </a:moveTo>
                <a:cubicBezTo>
                  <a:pt x="114" y="179"/>
                  <a:pt x="114" y="179"/>
                  <a:pt x="114" y="179"/>
                </a:cubicBezTo>
                <a:cubicBezTo>
                  <a:pt x="114" y="179"/>
                  <a:pt x="109" y="169"/>
                  <a:pt x="104" y="169"/>
                </a:cubicBezTo>
                <a:cubicBezTo>
                  <a:pt x="104" y="169"/>
                  <a:pt x="104" y="169"/>
                  <a:pt x="78" y="169"/>
                </a:cubicBezTo>
                <a:moveTo>
                  <a:pt x="235" y="260"/>
                </a:moveTo>
                <a:cubicBezTo>
                  <a:pt x="235" y="260"/>
                  <a:pt x="235" y="260"/>
                  <a:pt x="235" y="88"/>
                </a:cubicBezTo>
                <a:cubicBezTo>
                  <a:pt x="235" y="82"/>
                  <a:pt x="231" y="79"/>
                  <a:pt x="225" y="79"/>
                </a:cubicBezTo>
                <a:cubicBezTo>
                  <a:pt x="225" y="79"/>
                  <a:pt x="225" y="79"/>
                  <a:pt x="192" y="79"/>
                </a:cubicBezTo>
                <a:moveTo>
                  <a:pt x="156" y="79"/>
                </a:moveTo>
                <a:cubicBezTo>
                  <a:pt x="156" y="89"/>
                  <a:pt x="164" y="97"/>
                  <a:pt x="174" y="97"/>
                </a:cubicBezTo>
                <a:cubicBezTo>
                  <a:pt x="184" y="97"/>
                  <a:pt x="192" y="89"/>
                  <a:pt x="192" y="79"/>
                </a:cubicBezTo>
                <a:cubicBezTo>
                  <a:pt x="192" y="69"/>
                  <a:pt x="184" y="61"/>
                  <a:pt x="174" y="61"/>
                </a:cubicBezTo>
                <a:cubicBezTo>
                  <a:pt x="164" y="61"/>
                  <a:pt x="156" y="69"/>
                  <a:pt x="156" y="79"/>
                </a:cubicBezTo>
                <a:close/>
                <a:moveTo>
                  <a:pt x="277" y="85"/>
                </a:moveTo>
                <a:cubicBezTo>
                  <a:pt x="277" y="95"/>
                  <a:pt x="285" y="103"/>
                  <a:pt x="295" y="103"/>
                </a:cubicBezTo>
                <a:cubicBezTo>
                  <a:pt x="305" y="103"/>
                  <a:pt x="313" y="95"/>
                  <a:pt x="313" y="85"/>
                </a:cubicBezTo>
                <a:cubicBezTo>
                  <a:pt x="313" y="75"/>
                  <a:pt x="305" y="67"/>
                  <a:pt x="295" y="67"/>
                </a:cubicBezTo>
                <a:cubicBezTo>
                  <a:pt x="285" y="67"/>
                  <a:pt x="277" y="75"/>
                  <a:pt x="277" y="85"/>
                </a:cubicBezTo>
                <a:close/>
                <a:moveTo>
                  <a:pt x="150" y="187"/>
                </a:moveTo>
                <a:cubicBezTo>
                  <a:pt x="150" y="197"/>
                  <a:pt x="158" y="205"/>
                  <a:pt x="168" y="205"/>
                </a:cubicBezTo>
                <a:cubicBezTo>
                  <a:pt x="178" y="205"/>
                  <a:pt x="186" y="197"/>
                  <a:pt x="186" y="187"/>
                </a:cubicBezTo>
                <a:cubicBezTo>
                  <a:pt x="186" y="177"/>
                  <a:pt x="178" y="169"/>
                  <a:pt x="168" y="169"/>
                </a:cubicBezTo>
                <a:cubicBezTo>
                  <a:pt x="158" y="169"/>
                  <a:pt x="150" y="177"/>
                  <a:pt x="150" y="187"/>
                </a:cubicBezTo>
                <a:close/>
                <a:moveTo>
                  <a:pt x="42" y="169"/>
                </a:moveTo>
                <a:cubicBezTo>
                  <a:pt x="42" y="179"/>
                  <a:pt x="50" y="187"/>
                  <a:pt x="60" y="187"/>
                </a:cubicBezTo>
                <a:cubicBezTo>
                  <a:pt x="70" y="187"/>
                  <a:pt x="78" y="179"/>
                  <a:pt x="78" y="169"/>
                </a:cubicBezTo>
                <a:cubicBezTo>
                  <a:pt x="78" y="159"/>
                  <a:pt x="70" y="151"/>
                  <a:pt x="60" y="151"/>
                </a:cubicBezTo>
                <a:cubicBezTo>
                  <a:pt x="50" y="151"/>
                  <a:pt x="42" y="159"/>
                  <a:pt x="42" y="169"/>
                </a:cubicBezTo>
                <a:close/>
                <a:moveTo>
                  <a:pt x="235" y="121"/>
                </a:moveTo>
                <a:cubicBezTo>
                  <a:pt x="235" y="121"/>
                  <a:pt x="235" y="121"/>
                  <a:pt x="284" y="121"/>
                </a:cubicBezTo>
                <a:cubicBezTo>
                  <a:pt x="290" y="121"/>
                  <a:pt x="295" y="117"/>
                  <a:pt x="295" y="112"/>
                </a:cubicBezTo>
                <a:cubicBezTo>
                  <a:pt x="295" y="112"/>
                  <a:pt x="295" y="112"/>
                  <a:pt x="295" y="103"/>
                </a:cubicBezTo>
                <a:moveTo>
                  <a:pt x="114" y="49"/>
                </a:moveTo>
                <a:cubicBezTo>
                  <a:pt x="114" y="49"/>
                  <a:pt x="114" y="51"/>
                  <a:pt x="114" y="125"/>
                </a:cubicBezTo>
                <a:cubicBezTo>
                  <a:pt x="114" y="130"/>
                  <a:pt x="118" y="133"/>
                  <a:pt x="123" y="133"/>
                </a:cubicBezTo>
                <a:cubicBezTo>
                  <a:pt x="123" y="133"/>
                  <a:pt x="123" y="133"/>
                  <a:pt x="143" y="133"/>
                </a:cubicBezTo>
                <a:cubicBezTo>
                  <a:pt x="143" y="133"/>
                  <a:pt x="143" y="133"/>
                  <a:pt x="158" y="133"/>
                </a:cubicBezTo>
                <a:cubicBezTo>
                  <a:pt x="163" y="133"/>
                  <a:pt x="168" y="139"/>
                  <a:pt x="168" y="144"/>
                </a:cubicBezTo>
                <a:cubicBezTo>
                  <a:pt x="168" y="144"/>
                  <a:pt x="168" y="144"/>
                  <a:pt x="168" y="169"/>
                </a:cubicBezTo>
                <a:moveTo>
                  <a:pt x="361" y="151"/>
                </a:moveTo>
                <a:cubicBezTo>
                  <a:pt x="361" y="151"/>
                  <a:pt x="361" y="151"/>
                  <a:pt x="340" y="151"/>
                </a:cubicBezTo>
                <a:cubicBezTo>
                  <a:pt x="335" y="151"/>
                  <a:pt x="331" y="155"/>
                  <a:pt x="331" y="160"/>
                </a:cubicBezTo>
                <a:cubicBezTo>
                  <a:pt x="331" y="160"/>
                  <a:pt x="331" y="160"/>
                  <a:pt x="331" y="205"/>
                </a:cubicBezTo>
                <a:moveTo>
                  <a:pt x="331" y="243"/>
                </a:moveTo>
                <a:cubicBezTo>
                  <a:pt x="331" y="243"/>
                  <a:pt x="331" y="243"/>
                  <a:pt x="331" y="190"/>
                </a:cubicBezTo>
                <a:cubicBezTo>
                  <a:pt x="331" y="185"/>
                  <a:pt x="327" y="181"/>
                  <a:pt x="321" y="181"/>
                </a:cubicBezTo>
                <a:cubicBezTo>
                  <a:pt x="321" y="181"/>
                  <a:pt x="321" y="181"/>
                  <a:pt x="295" y="181"/>
                </a:cubicBezTo>
                <a:moveTo>
                  <a:pt x="358" y="206"/>
                </a:moveTo>
                <a:cubicBezTo>
                  <a:pt x="367" y="212"/>
                  <a:pt x="377" y="215"/>
                  <a:pt x="388" y="215"/>
                </a:cubicBezTo>
                <a:cubicBezTo>
                  <a:pt x="417" y="215"/>
                  <a:pt x="440" y="192"/>
                  <a:pt x="440" y="163"/>
                </a:cubicBezTo>
                <a:cubicBezTo>
                  <a:pt x="440" y="134"/>
                  <a:pt x="417" y="111"/>
                  <a:pt x="388" y="111"/>
                </a:cubicBezTo>
                <a:cubicBezTo>
                  <a:pt x="388" y="110"/>
                  <a:pt x="388" y="110"/>
                  <a:pt x="388" y="110"/>
                </a:cubicBezTo>
                <a:cubicBezTo>
                  <a:pt x="388" y="110"/>
                  <a:pt x="379" y="38"/>
                  <a:pt x="310" y="41"/>
                </a:cubicBezTo>
                <a:cubicBezTo>
                  <a:pt x="310" y="41"/>
                  <a:pt x="275" y="4"/>
                  <a:pt x="227" y="30"/>
                </a:cubicBezTo>
                <a:cubicBezTo>
                  <a:pt x="227" y="30"/>
                  <a:pt x="183" y="0"/>
                  <a:pt x="146" y="53"/>
                </a:cubicBezTo>
                <a:cubicBezTo>
                  <a:pt x="146" y="53"/>
                  <a:pt x="79" y="26"/>
                  <a:pt x="68" y="103"/>
                </a:cubicBezTo>
                <a:cubicBezTo>
                  <a:pt x="68" y="103"/>
                  <a:pt x="68" y="103"/>
                  <a:pt x="68" y="103"/>
                </a:cubicBezTo>
                <a:cubicBezTo>
                  <a:pt x="68" y="103"/>
                  <a:pt x="7" y="116"/>
                  <a:pt x="4" y="165"/>
                </a:cubicBezTo>
                <a:cubicBezTo>
                  <a:pt x="0" y="213"/>
                  <a:pt x="42" y="247"/>
                  <a:pt x="87" y="215"/>
                </a:cubicBezTo>
                <a:cubicBezTo>
                  <a:pt x="87" y="215"/>
                  <a:pt x="120" y="263"/>
                  <a:pt x="164" y="237"/>
                </a:cubicBezTo>
                <a:cubicBezTo>
                  <a:pt x="164" y="237"/>
                  <a:pt x="222" y="295"/>
                  <a:pt x="270" y="235"/>
                </a:cubicBezTo>
                <a:cubicBezTo>
                  <a:pt x="270" y="235"/>
                  <a:pt x="329" y="282"/>
                  <a:pt x="358" y="206"/>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0" name="TextBox 9">
            <a:extLst>
              <a:ext uri="{FF2B5EF4-FFF2-40B4-BE49-F238E27FC236}">
                <a16:creationId xmlns:a16="http://schemas.microsoft.com/office/drawing/2014/main" id="{1261525C-08B8-0A41-5EFF-CFEA8AE3744F}"/>
              </a:ext>
            </a:extLst>
          </p:cNvPr>
          <p:cNvSpPr txBox="1"/>
          <p:nvPr/>
        </p:nvSpPr>
        <p:spPr>
          <a:xfrm>
            <a:off x="1540111" y="5650200"/>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Intelligent recommendations to optimize your environment</a:t>
            </a:r>
          </a:p>
        </p:txBody>
      </p:sp>
      <p:sp>
        <p:nvSpPr>
          <p:cNvPr id="11" name="TextBox 10">
            <a:extLst>
              <a:ext uri="{FF2B5EF4-FFF2-40B4-BE49-F238E27FC236}">
                <a16:creationId xmlns:a16="http://schemas.microsoft.com/office/drawing/2014/main" id="{F2CA2566-422D-5DD2-BC5D-E0715E90D9D7}"/>
              </a:ext>
            </a:extLst>
          </p:cNvPr>
          <p:cNvSpPr txBox="1"/>
          <p:nvPr/>
        </p:nvSpPr>
        <p:spPr>
          <a:xfrm>
            <a:off x="1540111" y="4172279"/>
            <a:ext cx="3428130"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Action oriented activity insights </a:t>
            </a:r>
          </a:p>
        </p:txBody>
      </p:sp>
      <p:sp>
        <p:nvSpPr>
          <p:cNvPr id="12" name="target_2" title="Icon of a target with an arrow hitting the bullseye">
            <a:extLst>
              <a:ext uri="{FF2B5EF4-FFF2-40B4-BE49-F238E27FC236}">
                <a16:creationId xmlns:a16="http://schemas.microsoft.com/office/drawing/2014/main" id="{7CB85350-5BA6-A57C-4C8D-A71B3DD59CF3}"/>
              </a:ext>
            </a:extLst>
          </p:cNvPr>
          <p:cNvSpPr>
            <a:spLocks noChangeAspect="1" noEditPoints="1"/>
          </p:cNvSpPr>
          <p:nvPr/>
        </p:nvSpPr>
        <p:spPr bwMode="auto">
          <a:xfrm>
            <a:off x="974190" y="4132837"/>
            <a:ext cx="344308" cy="355882"/>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22225" cap="flat">
            <a:solidFill>
              <a:schemeClr val="accent1"/>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pic>
        <p:nvPicPr>
          <p:cNvPr id="13" name="Picture 12">
            <a:extLst>
              <a:ext uri="{FF2B5EF4-FFF2-40B4-BE49-F238E27FC236}">
                <a16:creationId xmlns:a16="http://schemas.microsoft.com/office/drawing/2014/main" id="{B9F88FDD-6F30-153D-922D-DF4EE32F4D06}"/>
              </a:ext>
            </a:extLst>
          </p:cNvPr>
          <p:cNvPicPr>
            <a:picLocks noChangeAspect="1"/>
          </p:cNvPicPr>
          <p:nvPr/>
        </p:nvPicPr>
        <p:blipFill>
          <a:blip r:embed="rId3"/>
          <a:stretch>
            <a:fillRect/>
          </a:stretch>
        </p:blipFill>
        <p:spPr>
          <a:xfrm>
            <a:off x="6439155" y="596840"/>
            <a:ext cx="5650322" cy="5362915"/>
          </a:xfrm>
          <a:prstGeom prst="rect">
            <a:avLst/>
          </a:prstGeom>
        </p:spPr>
      </p:pic>
    </p:spTree>
    <p:extLst>
      <p:ext uri="{BB962C8B-B14F-4D97-AF65-F5344CB8AC3E}">
        <p14:creationId xmlns:p14="http://schemas.microsoft.com/office/powerpoint/2010/main" val="406329551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93707DB-0288-FE5E-34CB-AB9A9A2507C1}"/>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Get Insights on existing External Users</a:t>
            </a:r>
          </a:p>
        </p:txBody>
      </p:sp>
      <p:pic>
        <p:nvPicPr>
          <p:cNvPr id="6" name="Picture 5">
            <a:extLst>
              <a:ext uri="{FF2B5EF4-FFF2-40B4-BE49-F238E27FC236}">
                <a16:creationId xmlns:a16="http://schemas.microsoft.com/office/drawing/2014/main" id="{21C9D729-74EA-95F0-D1CB-56B6C637B141}"/>
              </a:ext>
            </a:extLst>
          </p:cNvPr>
          <p:cNvPicPr>
            <a:picLocks noChangeAspect="1"/>
          </p:cNvPicPr>
          <p:nvPr/>
        </p:nvPicPr>
        <p:blipFill>
          <a:blip r:embed="rId2"/>
          <a:stretch>
            <a:fillRect/>
          </a:stretch>
        </p:blipFill>
        <p:spPr>
          <a:xfrm>
            <a:off x="2259884" y="1951462"/>
            <a:ext cx="6607891" cy="4182637"/>
          </a:xfrm>
          <a:prstGeom prst="rect">
            <a:avLst/>
          </a:prstGeom>
        </p:spPr>
      </p:pic>
    </p:spTree>
    <p:extLst>
      <p:ext uri="{BB962C8B-B14F-4D97-AF65-F5344CB8AC3E}">
        <p14:creationId xmlns:p14="http://schemas.microsoft.com/office/powerpoint/2010/main" val="316260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32E9A-22B1-E99D-59BD-1938C69AD81F}"/>
              </a:ext>
            </a:extLst>
          </p:cNvPr>
          <p:cNvSpPr>
            <a:spLocks noGrp="1"/>
          </p:cNvSpPr>
          <p:nvPr>
            <p:ph type="title"/>
          </p:nvPr>
        </p:nvSpPr>
        <p:spPr/>
        <p:txBody>
          <a:bodyPr>
            <a:normAutofit/>
          </a:bodyPr>
          <a:lstStyle/>
          <a:p>
            <a:r>
              <a:rPr lang="en-US" sz="3200"/>
              <a:t>How access works for external users</a:t>
            </a:r>
          </a:p>
        </p:txBody>
      </p:sp>
      <p:pic>
        <p:nvPicPr>
          <p:cNvPr id="1026" name="Picture 2" descr="Diagram showing the lifecycle of external users">
            <a:extLst>
              <a:ext uri="{FF2B5EF4-FFF2-40B4-BE49-F238E27FC236}">
                <a16:creationId xmlns:a16="http://schemas.microsoft.com/office/drawing/2014/main" id="{BDE588E0-CED0-6A04-EBB4-E7F002007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855" y="1495625"/>
            <a:ext cx="7153275" cy="4377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343778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107996"/>
          </a:xfrm>
        </p:spPr>
        <p:txBody>
          <a:bodyPr>
            <a:normAutofit/>
          </a:bodyPr>
          <a:lstStyle/>
          <a:p>
            <a:r>
              <a:rPr lang="en-US" sz="3200">
                <a:latin typeface="+mn-lt"/>
              </a:rPr>
              <a:t>Guest attribute management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cxnSp>
        <p:nvCxnSpPr>
          <p:cNvPr id="4" name="Straight Arrow Connector 3">
            <a:extLst>
              <a:ext uri="{FF2B5EF4-FFF2-40B4-BE49-F238E27FC236}">
                <a16:creationId xmlns:a16="http://schemas.microsoft.com/office/drawing/2014/main" id="{B7FD88B2-60A7-9AD4-E140-BDA6E3A4A171}"/>
              </a:ext>
            </a:extLst>
          </p:cNvPr>
          <p:cNvCxnSpPr>
            <a:cxnSpLocks/>
          </p:cNvCxnSpPr>
          <p:nvPr/>
        </p:nvCxnSpPr>
        <p:spPr>
          <a:xfrm>
            <a:off x="9352267" y="3072223"/>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F147ACF2-60CD-AC09-B5DC-437DAA15FB5C}"/>
              </a:ext>
            </a:extLst>
          </p:cNvPr>
          <p:cNvCxnSpPr>
            <a:cxnSpLocks/>
          </p:cNvCxnSpPr>
          <p:nvPr/>
        </p:nvCxnSpPr>
        <p:spPr>
          <a:xfrm>
            <a:off x="9352267" y="4305337"/>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D7FEBF68-54AA-44D8-117D-03B81369BE07}"/>
              </a:ext>
            </a:extLst>
          </p:cNvPr>
          <p:cNvCxnSpPr>
            <a:cxnSpLocks/>
          </p:cNvCxnSpPr>
          <p:nvPr/>
        </p:nvCxnSpPr>
        <p:spPr>
          <a:xfrm>
            <a:off x="9352267" y="1840001"/>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030388E2-950B-11AD-4750-477563E1C7FD}"/>
              </a:ext>
            </a:extLst>
          </p:cNvPr>
          <p:cNvGrpSpPr/>
          <p:nvPr/>
        </p:nvGrpSpPr>
        <p:grpSpPr>
          <a:xfrm>
            <a:off x="7506000" y="3346113"/>
            <a:ext cx="3446467" cy="959225"/>
            <a:chOff x="8060182" y="3714772"/>
            <a:chExt cx="3446467" cy="959225"/>
          </a:xfrm>
        </p:grpSpPr>
        <p:sp>
          <p:nvSpPr>
            <p:cNvPr id="11" name="Rectangle: Rounded Corners 10">
              <a:extLst>
                <a:ext uri="{FF2B5EF4-FFF2-40B4-BE49-F238E27FC236}">
                  <a16:creationId xmlns:a16="http://schemas.microsoft.com/office/drawing/2014/main" id="{489B8C41-106E-9842-7616-2CDA5824911A}"/>
                </a:ext>
              </a:extLst>
            </p:cNvPr>
            <p:cNvSpPr/>
            <p:nvPr/>
          </p:nvSpPr>
          <p:spPr>
            <a:xfrm>
              <a:off x="8306249" y="3942477"/>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Approver views answers and approves</a:t>
              </a:r>
            </a:p>
            <a:p>
              <a:pPr>
                <a:tabLst>
                  <a:tab pos="2001838" algn="l"/>
                </a:tabLst>
              </a:pPr>
              <a:r>
                <a:rPr lang="en-US" sz="1100" b="1">
                  <a:solidFill>
                    <a:schemeClr val="tx1"/>
                  </a:solidFill>
                </a:rPr>
                <a:t>Have you read the NDA?	</a:t>
              </a:r>
              <a:r>
                <a:rPr lang="en-US" sz="1100" i="1">
                  <a:solidFill>
                    <a:schemeClr val="accent1"/>
                  </a:solidFill>
                </a:rPr>
                <a:t>Yes</a:t>
              </a:r>
            </a:p>
            <a:p>
              <a:pPr>
                <a:tabLst>
                  <a:tab pos="2001838" algn="l"/>
                </a:tabLst>
              </a:pPr>
              <a:r>
                <a:rPr lang="en-US" sz="1100" b="1">
                  <a:solidFill>
                    <a:schemeClr val="tx1"/>
                  </a:solidFill>
                </a:rPr>
                <a:t>What company are you from?	</a:t>
              </a:r>
              <a:r>
                <a:rPr lang="en-US" sz="1100" i="1" err="1">
                  <a:solidFill>
                    <a:schemeClr val="accent1"/>
                  </a:solidFill>
                </a:rPr>
                <a:t>Fabrikam</a:t>
              </a:r>
              <a:endParaRPr lang="en-US" sz="1100">
                <a:solidFill>
                  <a:schemeClr val="accent1"/>
                </a:solidFill>
              </a:endParaRPr>
            </a:p>
          </p:txBody>
        </p:sp>
        <p:sp>
          <p:nvSpPr>
            <p:cNvPr id="12" name="Oval 11">
              <a:extLst>
                <a:ext uri="{FF2B5EF4-FFF2-40B4-BE49-F238E27FC236}">
                  <a16:creationId xmlns:a16="http://schemas.microsoft.com/office/drawing/2014/main" id="{0572FE45-B397-7E2E-A558-0364D36B42CC}"/>
                </a:ext>
              </a:extLst>
            </p:cNvPr>
            <p:cNvSpPr/>
            <p:nvPr/>
          </p:nvSpPr>
          <p:spPr bwMode="auto">
            <a:xfrm>
              <a:off x="8060182" y="3714772"/>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3" name="Graphic 12">
              <a:extLst>
                <a:ext uri="{FF2B5EF4-FFF2-40B4-BE49-F238E27FC236}">
                  <a16:creationId xmlns:a16="http://schemas.microsoft.com/office/drawing/2014/main" id="{38F86434-2C53-1885-901B-74FB68B44EC2}"/>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8143368" y="3760492"/>
              <a:ext cx="327922" cy="365760"/>
            </a:xfrm>
            <a:prstGeom prst="rect">
              <a:avLst/>
            </a:prstGeom>
          </p:spPr>
        </p:pic>
      </p:grpSp>
      <p:grpSp>
        <p:nvGrpSpPr>
          <p:cNvPr id="14" name="Group 13">
            <a:extLst>
              <a:ext uri="{FF2B5EF4-FFF2-40B4-BE49-F238E27FC236}">
                <a16:creationId xmlns:a16="http://schemas.microsoft.com/office/drawing/2014/main" id="{BBA00A89-6566-8501-4E50-7B86DF712381}"/>
              </a:ext>
            </a:extLst>
          </p:cNvPr>
          <p:cNvGrpSpPr/>
          <p:nvPr/>
        </p:nvGrpSpPr>
        <p:grpSpPr>
          <a:xfrm>
            <a:off x="7524547" y="882560"/>
            <a:ext cx="3427920" cy="957441"/>
            <a:chOff x="8078729" y="1119860"/>
            <a:chExt cx="3427920" cy="957441"/>
          </a:xfrm>
        </p:grpSpPr>
        <p:sp>
          <p:nvSpPr>
            <p:cNvPr id="15" name="Rectangle: Rounded Corners 14">
              <a:extLst>
                <a:ext uri="{FF2B5EF4-FFF2-40B4-BE49-F238E27FC236}">
                  <a16:creationId xmlns:a16="http://schemas.microsoft.com/office/drawing/2014/main" id="{5794FA4F-A97F-0346-098F-75D1A93B8D64}"/>
                </a:ext>
              </a:extLst>
            </p:cNvPr>
            <p:cNvSpPr/>
            <p:nvPr/>
          </p:nvSpPr>
          <p:spPr>
            <a:xfrm>
              <a:off x="8306249" y="1345781"/>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Administrator configures questions</a:t>
              </a:r>
            </a:p>
            <a:p>
              <a:pPr>
                <a:tabLst>
                  <a:tab pos="687388" algn="l"/>
                </a:tabLst>
              </a:pPr>
              <a:r>
                <a:rPr lang="en-US" sz="1100" b="1">
                  <a:solidFill>
                    <a:schemeClr val="tx1"/>
                  </a:solidFill>
                </a:rPr>
                <a:t>Question</a:t>
              </a:r>
              <a:r>
                <a:rPr lang="en-US" sz="1100">
                  <a:solidFill>
                    <a:schemeClr val="tx1"/>
                  </a:solidFill>
                </a:rPr>
                <a:t>:	</a:t>
              </a:r>
              <a:r>
                <a:rPr lang="en-US" sz="1100" i="1">
                  <a:solidFill>
                    <a:schemeClr val="accent1"/>
                  </a:solidFill>
                </a:rPr>
                <a:t>Have you read the NDA?</a:t>
              </a:r>
              <a:endParaRPr lang="en-US" sz="1100">
                <a:solidFill>
                  <a:schemeClr val="accent1"/>
                </a:solidFill>
              </a:endParaRPr>
            </a:p>
            <a:p>
              <a:pPr>
                <a:tabLst>
                  <a:tab pos="687388" algn="l"/>
                </a:tabLst>
              </a:pPr>
              <a:r>
                <a:rPr lang="en-US" sz="1100" b="1">
                  <a:solidFill>
                    <a:schemeClr val="tx1"/>
                  </a:solidFill>
                </a:rPr>
                <a:t>Attribute</a:t>
              </a:r>
              <a:r>
                <a:rPr lang="en-US" sz="1100">
                  <a:solidFill>
                    <a:schemeClr val="tx1"/>
                  </a:solidFill>
                </a:rPr>
                <a:t>:	</a:t>
              </a:r>
              <a:r>
                <a:rPr lang="en-US" sz="1100" i="1">
                  <a:solidFill>
                    <a:schemeClr val="accent1"/>
                  </a:solidFill>
                </a:rPr>
                <a:t>What company are you from?</a:t>
              </a:r>
              <a:endParaRPr lang="en-US" sz="1100">
                <a:solidFill>
                  <a:schemeClr val="accent1"/>
                </a:solidFill>
              </a:endParaRPr>
            </a:p>
          </p:txBody>
        </p:sp>
        <p:sp>
          <p:nvSpPr>
            <p:cNvPr id="16" name="Oval 15">
              <a:extLst>
                <a:ext uri="{FF2B5EF4-FFF2-40B4-BE49-F238E27FC236}">
                  <a16:creationId xmlns:a16="http://schemas.microsoft.com/office/drawing/2014/main" id="{2D1DA92C-D687-D899-A010-62617D203AD4}"/>
                </a:ext>
              </a:extLst>
            </p:cNvPr>
            <p:cNvSpPr/>
            <p:nvPr/>
          </p:nvSpPr>
          <p:spPr bwMode="auto">
            <a:xfrm>
              <a:off x="8078729" y="1119860"/>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7" name="Graphic 16">
              <a:extLst>
                <a:ext uri="{FF2B5EF4-FFF2-40B4-BE49-F238E27FC236}">
                  <a16:creationId xmlns:a16="http://schemas.microsoft.com/office/drawing/2014/main" id="{26755A75-D4C3-31C9-1E74-3A1D41B8E54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24449" y="1165580"/>
              <a:ext cx="365760" cy="365760"/>
            </a:xfrm>
            <a:prstGeom prst="rect">
              <a:avLst/>
            </a:prstGeom>
          </p:spPr>
        </p:pic>
      </p:grpSp>
      <p:grpSp>
        <p:nvGrpSpPr>
          <p:cNvPr id="18" name="Group 17">
            <a:extLst>
              <a:ext uri="{FF2B5EF4-FFF2-40B4-BE49-F238E27FC236}">
                <a16:creationId xmlns:a16="http://schemas.microsoft.com/office/drawing/2014/main" id="{D2C7BBF6-1577-6D34-A4E3-93470AD5DC35}"/>
              </a:ext>
            </a:extLst>
          </p:cNvPr>
          <p:cNvGrpSpPr/>
          <p:nvPr/>
        </p:nvGrpSpPr>
        <p:grpSpPr>
          <a:xfrm>
            <a:off x="7524547" y="4579226"/>
            <a:ext cx="3427920" cy="960120"/>
            <a:chOff x="8078729" y="5012227"/>
            <a:chExt cx="3427920" cy="960120"/>
          </a:xfrm>
        </p:grpSpPr>
        <p:sp>
          <p:nvSpPr>
            <p:cNvPr id="19" name="Rectangle: Rounded Corners 18">
              <a:extLst>
                <a:ext uri="{FF2B5EF4-FFF2-40B4-BE49-F238E27FC236}">
                  <a16:creationId xmlns:a16="http://schemas.microsoft.com/office/drawing/2014/main" id="{D6A065FF-2081-D3D7-79A6-C7B72CD47393}"/>
                </a:ext>
              </a:extLst>
            </p:cNvPr>
            <p:cNvSpPr/>
            <p:nvPr/>
          </p:nvSpPr>
          <p:spPr>
            <a:xfrm>
              <a:off x="8306249" y="5240827"/>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Write attribute values to User object</a:t>
              </a:r>
            </a:p>
            <a:p>
              <a:r>
                <a:rPr lang="en-US" sz="1100" b="1" err="1">
                  <a:solidFill>
                    <a:schemeClr val="tx1"/>
                  </a:solidFill>
                  <a:latin typeface="Consolas" panose="020B0609020204030204" pitchFamily="49" charset="0"/>
                </a:rPr>
                <a:t>User.Company</a:t>
              </a:r>
              <a:r>
                <a:rPr lang="en-US" sz="1100" b="1">
                  <a:solidFill>
                    <a:schemeClr val="tx1"/>
                  </a:solidFill>
                  <a:latin typeface="Consolas" panose="020B0609020204030204" pitchFamily="49" charset="0"/>
                </a:rPr>
                <a:t> = </a:t>
              </a:r>
              <a:r>
                <a:rPr lang="en-US" sz="1100" b="1" err="1">
                  <a:solidFill>
                    <a:schemeClr val="tx1"/>
                  </a:solidFill>
                  <a:latin typeface="Consolas" panose="020B0609020204030204" pitchFamily="49" charset="0"/>
                </a:rPr>
                <a:t>Fabrikam</a:t>
              </a:r>
              <a:br>
                <a:rPr lang="en-US" sz="1100">
                  <a:solidFill>
                    <a:schemeClr val="tx1"/>
                  </a:solidFill>
                  <a:latin typeface="Consolas" panose="020B0609020204030204" pitchFamily="49" charset="0"/>
                </a:rPr>
              </a:br>
              <a:endParaRPr lang="en-US" sz="1100">
                <a:solidFill>
                  <a:schemeClr val="tx1"/>
                </a:solidFill>
                <a:latin typeface="Consolas" panose="020B0609020204030204" pitchFamily="49" charset="0"/>
              </a:endParaRPr>
            </a:p>
          </p:txBody>
        </p:sp>
        <p:sp>
          <p:nvSpPr>
            <p:cNvPr id="20" name="Oval 19">
              <a:extLst>
                <a:ext uri="{FF2B5EF4-FFF2-40B4-BE49-F238E27FC236}">
                  <a16:creationId xmlns:a16="http://schemas.microsoft.com/office/drawing/2014/main" id="{88A2C8FC-B578-215E-5563-6A4EAB2CAE9F}"/>
                </a:ext>
              </a:extLst>
            </p:cNvPr>
            <p:cNvSpPr/>
            <p:nvPr/>
          </p:nvSpPr>
          <p:spPr bwMode="auto">
            <a:xfrm>
              <a:off x="8078729" y="5012227"/>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1" name="Graphic 20">
              <a:extLst>
                <a:ext uri="{FF2B5EF4-FFF2-40B4-BE49-F238E27FC236}">
                  <a16:creationId xmlns:a16="http://schemas.microsoft.com/office/drawing/2014/main" id="{84301775-3258-852B-1566-856F168416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24449" y="5057947"/>
              <a:ext cx="365760" cy="365760"/>
            </a:xfrm>
            <a:prstGeom prst="rect">
              <a:avLst/>
            </a:prstGeom>
          </p:spPr>
        </p:pic>
      </p:grpSp>
      <p:grpSp>
        <p:nvGrpSpPr>
          <p:cNvPr id="22" name="Group 21">
            <a:extLst>
              <a:ext uri="{FF2B5EF4-FFF2-40B4-BE49-F238E27FC236}">
                <a16:creationId xmlns:a16="http://schemas.microsoft.com/office/drawing/2014/main" id="{DB0345D9-1A04-076C-1F32-DE45EE41A390}"/>
              </a:ext>
            </a:extLst>
          </p:cNvPr>
          <p:cNvGrpSpPr/>
          <p:nvPr/>
        </p:nvGrpSpPr>
        <p:grpSpPr>
          <a:xfrm>
            <a:off x="7504385" y="2136059"/>
            <a:ext cx="3448082" cy="936165"/>
            <a:chOff x="8058567" y="2569060"/>
            <a:chExt cx="3448082" cy="936165"/>
          </a:xfrm>
        </p:grpSpPr>
        <p:sp>
          <p:nvSpPr>
            <p:cNvPr id="23" name="Rectangle: Rounded Corners 22">
              <a:extLst>
                <a:ext uri="{FF2B5EF4-FFF2-40B4-BE49-F238E27FC236}">
                  <a16:creationId xmlns:a16="http://schemas.microsoft.com/office/drawing/2014/main" id="{13E903FD-1DB1-95B9-A2D5-270ABB4B6105}"/>
                </a:ext>
              </a:extLst>
            </p:cNvPr>
            <p:cNvSpPr/>
            <p:nvPr/>
          </p:nvSpPr>
          <p:spPr>
            <a:xfrm>
              <a:off x="8306249" y="2773705"/>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Requestor provides answers</a:t>
              </a:r>
            </a:p>
            <a:p>
              <a:pPr>
                <a:tabLst>
                  <a:tab pos="2001838" algn="l"/>
                </a:tabLst>
              </a:pPr>
              <a:r>
                <a:rPr lang="en-US" sz="1100" b="1">
                  <a:solidFill>
                    <a:schemeClr val="tx1"/>
                  </a:solidFill>
                </a:rPr>
                <a:t>Have you read the NDA?	</a:t>
              </a:r>
              <a:r>
                <a:rPr lang="en-US" sz="1100" i="1">
                  <a:solidFill>
                    <a:schemeClr val="accent1"/>
                  </a:solidFill>
                </a:rPr>
                <a:t>Yes</a:t>
              </a:r>
            </a:p>
            <a:p>
              <a:pPr>
                <a:tabLst>
                  <a:tab pos="2001838" algn="l"/>
                </a:tabLst>
              </a:pPr>
              <a:r>
                <a:rPr lang="en-US" sz="1100" b="1">
                  <a:solidFill>
                    <a:schemeClr val="tx1"/>
                  </a:solidFill>
                </a:rPr>
                <a:t>What company are you from?	</a:t>
              </a:r>
              <a:r>
                <a:rPr lang="en-US" sz="1100" i="1" err="1">
                  <a:solidFill>
                    <a:schemeClr val="accent1"/>
                  </a:solidFill>
                </a:rPr>
                <a:t>Fabrikam</a:t>
              </a:r>
              <a:endParaRPr lang="en-US" sz="1100">
                <a:solidFill>
                  <a:schemeClr val="accent1"/>
                </a:solidFill>
              </a:endParaRPr>
            </a:p>
          </p:txBody>
        </p:sp>
        <p:sp>
          <p:nvSpPr>
            <p:cNvPr id="24" name="Oval 23">
              <a:extLst>
                <a:ext uri="{FF2B5EF4-FFF2-40B4-BE49-F238E27FC236}">
                  <a16:creationId xmlns:a16="http://schemas.microsoft.com/office/drawing/2014/main" id="{41CF1FEB-1B72-2A41-13DD-04A7F8794773}"/>
                </a:ext>
              </a:extLst>
            </p:cNvPr>
            <p:cNvSpPr/>
            <p:nvPr/>
          </p:nvSpPr>
          <p:spPr bwMode="auto">
            <a:xfrm>
              <a:off x="8058567" y="2569060"/>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C4DFAE65-B426-B31E-9C7C-8B9FB0B807C6}"/>
                </a:ext>
              </a:extLst>
            </p:cNvPr>
            <p:cNvGrpSpPr>
              <a:grpSpLocks noChangeAspect="1"/>
            </p:cNvGrpSpPr>
            <p:nvPr/>
          </p:nvGrpSpPr>
          <p:grpSpPr>
            <a:xfrm>
              <a:off x="8141149" y="2592612"/>
              <a:ext cx="332360" cy="365760"/>
              <a:chOff x="8427220" y="2816640"/>
              <a:chExt cx="610686" cy="672055"/>
            </a:xfrm>
          </p:grpSpPr>
          <p:sp>
            <p:nvSpPr>
              <p:cNvPr id="26" name="Freeform: Shape 25">
                <a:extLst>
                  <a:ext uri="{FF2B5EF4-FFF2-40B4-BE49-F238E27FC236}">
                    <a16:creationId xmlns:a16="http://schemas.microsoft.com/office/drawing/2014/main" id="{909C9346-3622-B848-40E3-4202F26942C9}"/>
                  </a:ext>
                </a:extLst>
              </p:cNvPr>
              <p:cNvSpPr/>
              <p:nvPr/>
            </p:nvSpPr>
            <p:spPr>
              <a:xfrm>
                <a:off x="8427220" y="3118691"/>
                <a:ext cx="610686" cy="370004"/>
              </a:xfrm>
              <a:custGeom>
                <a:avLst/>
                <a:gdLst>
                  <a:gd name="connsiteX0" fmla="*/ 556260 w 610686"/>
                  <a:gd name="connsiteY0" fmla="*/ 370004 h 370004"/>
                  <a:gd name="connsiteX1" fmla="*/ 610398 w 610686"/>
                  <a:gd name="connsiteY1" fmla="*/ 315866 h 370004"/>
                  <a:gd name="connsiteX2" fmla="*/ 610398 w 610686"/>
                  <a:gd name="connsiteY2" fmla="*/ 309519 h 370004"/>
                  <a:gd name="connsiteX3" fmla="*/ 305359 w 610686"/>
                  <a:gd name="connsiteY3" fmla="*/ 0 h 370004"/>
                  <a:gd name="connsiteX4" fmla="*/ 320 w 610686"/>
                  <a:gd name="connsiteY4" fmla="*/ 309892 h 370004"/>
                  <a:gd name="connsiteX5" fmla="*/ 48659 w 610686"/>
                  <a:gd name="connsiteY5" fmla="*/ 369944 h 370004"/>
                  <a:gd name="connsiteX6" fmla="*/ 49231 w 610686"/>
                  <a:gd name="connsiteY6" fmla="*/ 370004 h 370004"/>
                  <a:gd name="connsiteX7" fmla="*/ 556260 w 610686"/>
                  <a:gd name="connsiteY7" fmla="*/ 370004 h 37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686" h="370004">
                    <a:moveTo>
                      <a:pt x="556260" y="370004"/>
                    </a:moveTo>
                    <a:cubicBezTo>
                      <a:pt x="586159" y="370004"/>
                      <a:pt x="610398" y="345765"/>
                      <a:pt x="610398" y="315866"/>
                    </a:cubicBezTo>
                    <a:cubicBezTo>
                      <a:pt x="610782" y="313768"/>
                      <a:pt x="610782" y="311617"/>
                      <a:pt x="610398" y="309519"/>
                    </a:cubicBezTo>
                    <a:cubicBezTo>
                      <a:pt x="588743" y="138892"/>
                      <a:pt x="492041" y="0"/>
                      <a:pt x="305359" y="0"/>
                    </a:cubicBezTo>
                    <a:cubicBezTo>
                      <a:pt x="118677" y="0"/>
                      <a:pt x="19362" y="117610"/>
                      <a:pt x="320" y="309892"/>
                    </a:cubicBezTo>
                    <a:cubicBezTo>
                      <a:pt x="-2915" y="339825"/>
                      <a:pt x="18727" y="366711"/>
                      <a:pt x="48659" y="369944"/>
                    </a:cubicBezTo>
                    <a:cubicBezTo>
                      <a:pt x="48849" y="369967"/>
                      <a:pt x="49040" y="369986"/>
                      <a:pt x="49231" y="370004"/>
                    </a:cubicBezTo>
                    <a:lnTo>
                      <a:pt x="556260" y="370004"/>
                    </a:lnTo>
                    <a:close/>
                  </a:path>
                </a:pathLst>
              </a:custGeom>
              <a:solidFill>
                <a:schemeClr val="accent1"/>
              </a:solidFill>
              <a:ln w="37042"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8F45BA8-E580-FADA-A98C-7809750F5EBB}"/>
                  </a:ext>
                </a:extLst>
              </p:cNvPr>
              <p:cNvSpPr/>
              <p:nvPr/>
            </p:nvSpPr>
            <p:spPr>
              <a:xfrm>
                <a:off x="8639984" y="3131759"/>
                <a:ext cx="183695" cy="239699"/>
              </a:xfrm>
              <a:custGeom>
                <a:avLst/>
                <a:gdLst>
                  <a:gd name="connsiteX0" fmla="*/ 92594 w 183695"/>
                  <a:gd name="connsiteY0" fmla="*/ 27256 h 239699"/>
                  <a:gd name="connsiteX1" fmla="*/ 0 w 183695"/>
                  <a:gd name="connsiteY1" fmla="*/ 0 h 239699"/>
                  <a:gd name="connsiteX2" fmla="*/ 92594 w 183695"/>
                  <a:gd name="connsiteY2" fmla="*/ 239700 h 239699"/>
                  <a:gd name="connsiteX3" fmla="*/ 183695 w 183695"/>
                  <a:gd name="connsiteY3" fmla="*/ 1493 h 239699"/>
                  <a:gd name="connsiteX4" fmla="*/ 92594 w 183695"/>
                  <a:gd name="connsiteY4" fmla="*/ 27256 h 239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95" h="239699">
                    <a:moveTo>
                      <a:pt x="92594" y="27256"/>
                    </a:moveTo>
                    <a:cubicBezTo>
                      <a:pt x="59756" y="27229"/>
                      <a:pt x="27616" y="17769"/>
                      <a:pt x="0" y="0"/>
                    </a:cubicBezTo>
                    <a:lnTo>
                      <a:pt x="92594" y="239700"/>
                    </a:lnTo>
                    <a:lnTo>
                      <a:pt x="183695" y="1493"/>
                    </a:lnTo>
                    <a:cubicBezTo>
                      <a:pt x="156399" y="18578"/>
                      <a:pt x="124794" y="27515"/>
                      <a:pt x="92594" y="27256"/>
                    </a:cubicBezTo>
                    <a:close/>
                  </a:path>
                </a:pathLst>
              </a:custGeom>
              <a:solidFill>
                <a:srgbClr val="FFFFFF">
                  <a:alpha val="80000"/>
                </a:srgbClr>
              </a:solidFill>
              <a:ln w="37042"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10E13CD7-9343-DD54-F33B-7ECE499F9CFE}"/>
                  </a:ext>
                </a:extLst>
              </p:cNvPr>
              <p:cNvSpPr/>
              <p:nvPr/>
            </p:nvSpPr>
            <p:spPr>
              <a:xfrm>
                <a:off x="8561951" y="2816640"/>
                <a:ext cx="342001" cy="342001"/>
              </a:xfrm>
              <a:custGeom>
                <a:avLst/>
                <a:gdLst>
                  <a:gd name="connsiteX0" fmla="*/ 342002 w 342001"/>
                  <a:gd name="connsiteY0" fmla="*/ 171001 h 342001"/>
                  <a:gd name="connsiteX1" fmla="*/ 171001 w 342001"/>
                  <a:gd name="connsiteY1" fmla="*/ 342002 h 342001"/>
                  <a:gd name="connsiteX2" fmla="*/ 0 w 342001"/>
                  <a:gd name="connsiteY2" fmla="*/ 171001 h 342001"/>
                  <a:gd name="connsiteX3" fmla="*/ 171001 w 342001"/>
                  <a:gd name="connsiteY3" fmla="*/ 0 h 342001"/>
                  <a:gd name="connsiteX4" fmla="*/ 342002 w 342001"/>
                  <a:gd name="connsiteY4" fmla="*/ 171001 h 342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001" h="342001">
                    <a:moveTo>
                      <a:pt x="342002" y="171001"/>
                    </a:moveTo>
                    <a:cubicBezTo>
                      <a:pt x="342002" y="265442"/>
                      <a:pt x="265442" y="342002"/>
                      <a:pt x="171001" y="342002"/>
                    </a:cubicBezTo>
                    <a:cubicBezTo>
                      <a:pt x="76560" y="342002"/>
                      <a:pt x="0" y="265442"/>
                      <a:pt x="0" y="171001"/>
                    </a:cubicBezTo>
                    <a:cubicBezTo>
                      <a:pt x="0" y="76560"/>
                      <a:pt x="76560" y="0"/>
                      <a:pt x="171001" y="0"/>
                    </a:cubicBezTo>
                    <a:cubicBezTo>
                      <a:pt x="265442" y="0"/>
                      <a:pt x="342002" y="76560"/>
                      <a:pt x="342002" y="171001"/>
                    </a:cubicBezTo>
                    <a:close/>
                  </a:path>
                </a:pathLst>
              </a:custGeom>
              <a:solidFill>
                <a:schemeClr val="accent1"/>
              </a:solidFill>
              <a:ln w="37042" cap="flat">
                <a:noFill/>
                <a:prstDash val="solid"/>
                <a:miter/>
              </a:ln>
            </p:spPr>
            <p:txBody>
              <a:bodyPr rtlCol="0" anchor="ctr"/>
              <a:lstStyle/>
              <a:p>
                <a:endParaRPr lang="en-US"/>
              </a:p>
            </p:txBody>
          </p:sp>
        </p:grpSp>
      </p:grpSp>
      <p:sp>
        <p:nvSpPr>
          <p:cNvPr id="29" name="Text Placeholder 2">
            <a:extLst>
              <a:ext uri="{FF2B5EF4-FFF2-40B4-BE49-F238E27FC236}">
                <a16:creationId xmlns:a16="http://schemas.microsoft.com/office/drawing/2014/main" id="{68F0AD19-9E6D-7506-8246-C3FD7E8D4887}"/>
              </a:ext>
            </a:extLst>
          </p:cNvPr>
          <p:cNvSpPr txBox="1">
            <a:spLocks/>
          </p:cNvSpPr>
          <p:nvPr/>
        </p:nvSpPr>
        <p:spPr>
          <a:xfrm>
            <a:off x="588964" y="1936788"/>
            <a:ext cx="5229946" cy="215443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a:pPr>
            <a:r>
              <a:rPr lang="en-US" sz="2400" spc="-50"/>
              <a:t>Collect additional information from requestors</a:t>
            </a:r>
          </a:p>
          <a:p>
            <a:pPr marL="228600" marR="0" lvl="0" indent="-22860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lang="en-US" sz="1800">
                <a:gradFill>
                  <a:gsLst>
                    <a:gs pos="1250">
                      <a:srgbClr val="000000"/>
                    </a:gs>
                    <a:gs pos="100000">
                      <a:srgbClr val="000000"/>
                    </a:gs>
                  </a:gsLst>
                  <a:lin ang="5400000" scaled="0"/>
                </a:gradFill>
              </a:rPr>
              <a:t>Include custom questions that are surfaced</a:t>
            </a:r>
            <a:br>
              <a:rPr lang="en-US" sz="1800">
                <a:gradFill>
                  <a:gsLst>
                    <a:gs pos="1250">
                      <a:srgbClr val="000000"/>
                    </a:gs>
                    <a:gs pos="100000">
                      <a:srgbClr val="000000"/>
                    </a:gs>
                  </a:gsLst>
                  <a:lin ang="5400000" scaled="0"/>
                </a:gradFill>
              </a:rPr>
            </a:br>
            <a:r>
              <a:rPr lang="en-US" sz="1800">
                <a:gradFill>
                  <a:gsLst>
                    <a:gs pos="1250">
                      <a:srgbClr val="000000"/>
                    </a:gs>
                    <a:gs pos="100000">
                      <a:srgbClr val="000000"/>
                    </a:gs>
                  </a:gsLst>
                  <a:lin ang="5400000" scaled="0"/>
                </a:gradFill>
              </a:rPr>
              <a:t>within the request flow.</a:t>
            </a:r>
          </a:p>
          <a:p>
            <a:pPr marL="228600" marR="0" lvl="0" indent="-22860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Approvers are shown the information as part</a:t>
            </a:r>
            <a:b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b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of the request so they can make better decisions.</a:t>
            </a:r>
          </a:p>
        </p:txBody>
      </p:sp>
      <p:sp>
        <p:nvSpPr>
          <p:cNvPr id="30" name="Text Placeholder 2">
            <a:extLst>
              <a:ext uri="{FF2B5EF4-FFF2-40B4-BE49-F238E27FC236}">
                <a16:creationId xmlns:a16="http://schemas.microsoft.com/office/drawing/2014/main" id="{16443295-6550-3549-A628-DBA8CC6F190F}"/>
              </a:ext>
            </a:extLst>
          </p:cNvPr>
          <p:cNvSpPr txBox="1">
            <a:spLocks/>
          </p:cNvSpPr>
          <p:nvPr/>
        </p:nvSpPr>
        <p:spPr>
          <a:xfrm>
            <a:off x="588964" y="4429985"/>
            <a:ext cx="5185612" cy="215443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a:pPr>
            <a:r>
              <a:rPr lang="en-US" sz="2400" spc="-50"/>
              <a:t>Store provided information in User attributes</a:t>
            </a:r>
          </a:p>
          <a:p>
            <a:pPr marL="285750" marR="0" lvl="0" indent="-28575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If your apps or </a:t>
            </a:r>
            <a:r>
              <a:rPr lang="en-US" sz="1800">
                <a:gradFill>
                  <a:gsLst>
                    <a:gs pos="1250">
                      <a:srgbClr val="000000"/>
                    </a:gs>
                    <a:gs pos="100000">
                      <a:srgbClr val="000000"/>
                    </a:gs>
                  </a:gsLst>
                  <a:lin ang="5400000" scaled="0"/>
                </a:gradFill>
              </a:rPr>
              <a:t>processes need to reference it later, you can also store requestor information in attributes automatically.</a:t>
            </a:r>
          </a:p>
          <a:p>
            <a:pPr marL="285750" marR="0" lvl="0" indent="-28575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Especially useful for onboarding external users</a:t>
            </a:r>
            <a:r>
              <a:rPr lang="en-US" sz="1800">
                <a:gradFill>
                  <a:gsLst>
                    <a:gs pos="1250">
                      <a:srgbClr val="000000"/>
                    </a:gs>
                    <a:gs pos="100000">
                      <a:srgbClr val="000000"/>
                    </a:gs>
                  </a:gsLst>
                  <a:lin ang="5400000" scaled="0"/>
                </a:gradFill>
              </a:rPr>
              <a:t>.</a:t>
            </a:r>
            <a:endPar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endParaRPr>
          </a:p>
        </p:txBody>
      </p:sp>
    </p:spTree>
    <p:extLst>
      <p:ext uri="{BB962C8B-B14F-4D97-AF65-F5344CB8AC3E}">
        <p14:creationId xmlns:p14="http://schemas.microsoft.com/office/powerpoint/2010/main" val="32056133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0BB21-8104-7140-FB0C-CC40AE62488E}"/>
              </a:ext>
            </a:extLst>
          </p:cNvPr>
          <p:cNvSpPr>
            <a:spLocks noGrp="1"/>
          </p:cNvSpPr>
          <p:nvPr>
            <p:ph type="title"/>
          </p:nvPr>
        </p:nvSpPr>
        <p:spPr>
          <a:xfrm>
            <a:off x="588263" y="457200"/>
            <a:ext cx="11018520" cy="923330"/>
          </a:xfrm>
        </p:spPr>
        <p:txBody>
          <a:bodyPr>
            <a:normAutofit/>
          </a:bodyPr>
          <a:lstStyle/>
          <a:p>
            <a:r>
              <a:rPr lang="en-US" sz="3600"/>
              <a:t>Improving onboarding with decentralized IDs</a:t>
            </a:r>
            <a:br>
              <a:rPr lang="en-US"/>
            </a:br>
            <a:r>
              <a:rPr lang="en-US" sz="2400">
                <a:solidFill>
                  <a:schemeClr val="accent1"/>
                </a:solidFill>
              </a:rPr>
              <a:t>Microsoft Entra Verified ID in entitlement management</a:t>
            </a:r>
            <a:endParaRPr lang="en-US">
              <a:solidFill>
                <a:schemeClr val="accent1"/>
              </a:solidFill>
            </a:endParaRPr>
          </a:p>
        </p:txBody>
      </p:sp>
      <p:sp>
        <p:nvSpPr>
          <p:cNvPr id="3" name="Rectangle: Rounded Corners 2">
            <a:extLst>
              <a:ext uri="{FF2B5EF4-FFF2-40B4-BE49-F238E27FC236}">
                <a16:creationId xmlns:a16="http://schemas.microsoft.com/office/drawing/2014/main" id="{FE7A54BE-0EB4-BAA3-33F3-D5836152BC4F}"/>
              </a:ext>
            </a:extLst>
          </p:cNvPr>
          <p:cNvSpPr/>
          <p:nvPr/>
        </p:nvSpPr>
        <p:spPr bwMode="auto">
          <a:xfrm>
            <a:off x="6410120" y="2631582"/>
            <a:ext cx="4945922" cy="2286000"/>
          </a:xfrm>
          <a:prstGeom prst="roundRect">
            <a:avLst>
              <a:gd name="adj" fmla="val 18000"/>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Segoe UI" pitchFamily="34" charset="0"/>
              <a:cs typeface="Segoe UI" pitchFamily="34" charset="0"/>
            </a:endParaRPr>
          </a:p>
        </p:txBody>
      </p:sp>
      <p:pic>
        <p:nvPicPr>
          <p:cNvPr id="4" name="Picture 3">
            <a:extLst>
              <a:ext uri="{FF2B5EF4-FFF2-40B4-BE49-F238E27FC236}">
                <a16:creationId xmlns:a16="http://schemas.microsoft.com/office/drawing/2014/main" id="{329BD970-47E9-5A1D-FEEF-7BBC307595FF}"/>
              </a:ext>
            </a:extLst>
          </p:cNvPr>
          <p:cNvPicPr>
            <a:picLocks noChangeAspect="1"/>
          </p:cNvPicPr>
          <p:nvPr/>
        </p:nvPicPr>
        <p:blipFill>
          <a:blip r:embed="rId2"/>
          <a:stretch>
            <a:fillRect/>
          </a:stretch>
        </p:blipFill>
        <p:spPr>
          <a:xfrm>
            <a:off x="586406" y="4456227"/>
            <a:ext cx="337253" cy="337253"/>
          </a:xfrm>
          <a:prstGeom prst="rect">
            <a:avLst/>
          </a:prstGeom>
        </p:spPr>
      </p:pic>
      <p:sp>
        <p:nvSpPr>
          <p:cNvPr id="5" name="Content Placeholder 3">
            <a:extLst>
              <a:ext uri="{FF2B5EF4-FFF2-40B4-BE49-F238E27FC236}">
                <a16:creationId xmlns:a16="http://schemas.microsoft.com/office/drawing/2014/main" id="{77FF16C6-DDC8-7620-6D51-02C830E77CED}"/>
              </a:ext>
            </a:extLst>
          </p:cNvPr>
          <p:cNvSpPr txBox="1">
            <a:spLocks/>
          </p:cNvSpPr>
          <p:nvPr/>
        </p:nvSpPr>
        <p:spPr>
          <a:xfrm>
            <a:off x="1097096" y="2330486"/>
            <a:ext cx="4682836" cy="98488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Reduces need for self-attestation by new employees or business partners. Users requesting access will be able to obtain identity attributes from a wide set of issuers.</a:t>
            </a:r>
          </a:p>
        </p:txBody>
      </p:sp>
      <p:sp>
        <p:nvSpPr>
          <p:cNvPr id="6" name="TextBox 5">
            <a:extLst>
              <a:ext uri="{FF2B5EF4-FFF2-40B4-BE49-F238E27FC236}">
                <a16:creationId xmlns:a16="http://schemas.microsoft.com/office/drawing/2014/main" id="{DCFEFEAF-6C2F-5602-835B-CC30AD3B7153}"/>
              </a:ext>
            </a:extLst>
          </p:cNvPr>
          <p:cNvSpPr txBox="1"/>
          <p:nvPr/>
        </p:nvSpPr>
        <p:spPr>
          <a:xfrm>
            <a:off x="1097096" y="3521224"/>
            <a:ext cx="4682836" cy="73866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ct val="20000"/>
              </a:spcBef>
              <a:spcAft>
                <a:spcPts val="0"/>
              </a:spcAft>
              <a:buClrTx/>
              <a:buSzPct val="90000"/>
              <a:buFont typeface="Wingdings" panose="05000000000000000000" pitchFamily="2" charset="2"/>
              <a:buNone/>
              <a:tabLst/>
              <a:defRPr kumimoji="0" sz="1600" b="0" i="0" u="none" strike="noStrike" cap="none" spc="0" normalizeH="0" baseline="0">
                <a:ln>
                  <a:noFill/>
                </a:ln>
                <a:gradFill>
                  <a:gsLst>
                    <a:gs pos="1250">
                      <a:srgbClr val="000000"/>
                    </a:gs>
                    <a:gs pos="100000">
                      <a:srgbClr val="000000"/>
                    </a:gs>
                  </a:gsLst>
                  <a:lin ang="5400000" scaled="0"/>
                </a:gradFill>
                <a:effectLst/>
                <a:uLnTx/>
                <a:uFillTx/>
                <a:latin typeface="Segoe UI" panose="020B0502040204020203" pitchFamily="34" charset="0"/>
                <a:cs typeface="Segoe UI" panose="020B05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latin typeface="+mn-lt"/>
                <a:ea typeface="+mn-ea"/>
                <a:cs typeface="Segoe UI" panose="020B0502040204020203" pitchFamily="34" charset="0"/>
              </a:rPr>
              <a:t>Simplifies approval processes, as approvers do not need to personally vet requestor’s authenticity of claims</a:t>
            </a:r>
          </a:p>
        </p:txBody>
      </p:sp>
      <p:sp>
        <p:nvSpPr>
          <p:cNvPr id="7" name="TextBox 6">
            <a:extLst>
              <a:ext uri="{FF2B5EF4-FFF2-40B4-BE49-F238E27FC236}">
                <a16:creationId xmlns:a16="http://schemas.microsoft.com/office/drawing/2014/main" id="{72388227-DDF4-933C-30CD-7BD273519A98}"/>
              </a:ext>
            </a:extLst>
          </p:cNvPr>
          <p:cNvSpPr txBox="1"/>
          <p:nvPr/>
        </p:nvSpPr>
        <p:spPr>
          <a:xfrm>
            <a:off x="1097096" y="4439237"/>
            <a:ext cx="4682836" cy="73866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ct val="20000"/>
              </a:spcBef>
              <a:spcAft>
                <a:spcPts val="0"/>
              </a:spcAft>
              <a:buClrTx/>
              <a:buSzPct val="90000"/>
              <a:buFont typeface="Wingdings" panose="05000000000000000000" pitchFamily="2" charset="2"/>
              <a:buNone/>
              <a:tabLst/>
              <a:defRPr kumimoji="0" sz="1600" b="0" i="0" u="none" strike="noStrike" cap="none" spc="0" normalizeH="0" baseline="0">
                <a:ln>
                  <a:noFill/>
                </a:ln>
                <a:gradFill>
                  <a:gsLst>
                    <a:gs pos="1250">
                      <a:srgbClr val="000000"/>
                    </a:gs>
                    <a:gs pos="100000">
                      <a:srgbClr val="000000"/>
                    </a:gs>
                  </a:gsLst>
                  <a:lin ang="5400000" scaled="0"/>
                </a:gradFill>
                <a:effectLst/>
                <a:uLnTx/>
                <a:uFillTx/>
                <a:latin typeface="Segoe UI" panose="020B0502040204020203" pitchFamily="34" charset="0"/>
                <a:cs typeface="Segoe UI" panose="020B05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latin typeface="+mn-lt"/>
                <a:ea typeface="+mn-ea"/>
                <a:cs typeface="Segoe UI" panose="020B0502040204020203" pitchFamily="34" charset="0"/>
              </a:rPr>
              <a:t>Simplifies compliance posture with increased consistency and reduced need for manual intervention</a:t>
            </a:r>
          </a:p>
        </p:txBody>
      </p:sp>
      <p:pic>
        <p:nvPicPr>
          <p:cNvPr id="8" name="Picture 7">
            <a:extLst>
              <a:ext uri="{FF2B5EF4-FFF2-40B4-BE49-F238E27FC236}">
                <a16:creationId xmlns:a16="http://schemas.microsoft.com/office/drawing/2014/main" id="{94888EB4-6921-7F60-F294-EAC7AA0B0F91}"/>
              </a:ext>
            </a:extLst>
          </p:cNvPr>
          <p:cNvPicPr>
            <a:picLocks noChangeAspect="1"/>
          </p:cNvPicPr>
          <p:nvPr/>
        </p:nvPicPr>
        <p:blipFill>
          <a:blip r:embed="rId3"/>
          <a:stretch>
            <a:fillRect/>
          </a:stretch>
        </p:blipFill>
        <p:spPr>
          <a:xfrm>
            <a:off x="596821" y="2381286"/>
            <a:ext cx="357472" cy="357472"/>
          </a:xfrm>
          <a:prstGeom prst="rect">
            <a:avLst/>
          </a:prstGeom>
        </p:spPr>
      </p:pic>
      <p:pic>
        <p:nvPicPr>
          <p:cNvPr id="9" name="Picture 8">
            <a:extLst>
              <a:ext uri="{FF2B5EF4-FFF2-40B4-BE49-F238E27FC236}">
                <a16:creationId xmlns:a16="http://schemas.microsoft.com/office/drawing/2014/main" id="{3CE62B5E-B239-9B75-D0C1-8ED84D99146A}"/>
              </a:ext>
            </a:extLst>
          </p:cNvPr>
          <p:cNvPicPr>
            <a:picLocks noChangeAspect="1"/>
          </p:cNvPicPr>
          <p:nvPr/>
        </p:nvPicPr>
        <p:blipFill>
          <a:blip r:embed="rId4"/>
          <a:stretch>
            <a:fillRect/>
          </a:stretch>
        </p:blipFill>
        <p:spPr>
          <a:xfrm>
            <a:off x="586406" y="3613748"/>
            <a:ext cx="338749" cy="307393"/>
          </a:xfrm>
          <a:prstGeom prst="rect">
            <a:avLst/>
          </a:prstGeom>
        </p:spPr>
      </p:pic>
      <p:cxnSp>
        <p:nvCxnSpPr>
          <p:cNvPr id="10" name="Straight Arrow Connector 9">
            <a:extLst>
              <a:ext uri="{FF2B5EF4-FFF2-40B4-BE49-F238E27FC236}">
                <a16:creationId xmlns:a16="http://schemas.microsoft.com/office/drawing/2014/main" id="{EA7FA990-BF67-B26C-D5F2-5442D8A76BD1}"/>
              </a:ext>
            </a:extLst>
          </p:cNvPr>
          <p:cNvCxnSpPr>
            <a:cxnSpLocks/>
          </p:cNvCxnSpPr>
          <p:nvPr/>
        </p:nvCxnSpPr>
        <p:spPr>
          <a:xfrm>
            <a:off x="7894320" y="4765304"/>
            <a:ext cx="1837740" cy="0"/>
          </a:xfrm>
          <a:prstGeom prst="straightConnector1">
            <a:avLst/>
          </a:prstGeom>
          <a:ln w="38100" cap="rnd">
            <a:solidFill>
              <a:schemeClr val="accent1"/>
            </a:solidFill>
            <a:headEnd type="none" w="lg" len="med"/>
            <a:tailEnd type="arrow"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A8507B30-A8F9-A704-E792-F4BF94F5FC5A}"/>
              </a:ext>
            </a:extLst>
          </p:cNvPr>
          <p:cNvGrpSpPr/>
          <p:nvPr/>
        </p:nvGrpSpPr>
        <p:grpSpPr>
          <a:xfrm>
            <a:off x="9777983" y="2190357"/>
            <a:ext cx="1828800" cy="3394449"/>
            <a:chOff x="7811880" y="1546036"/>
            <a:chExt cx="2452106" cy="4702370"/>
          </a:xfrm>
        </p:grpSpPr>
        <p:pic>
          <p:nvPicPr>
            <p:cNvPr id="12" name="Picture 8">
              <a:extLst>
                <a:ext uri="{FF2B5EF4-FFF2-40B4-BE49-F238E27FC236}">
                  <a16:creationId xmlns:a16="http://schemas.microsoft.com/office/drawing/2014/main" id="{4CA18EF2-0BE9-0B20-5A55-7C71BC3C9E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5615" y="1661369"/>
              <a:ext cx="2164636" cy="446556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282C5923-E346-DF70-3E58-634DB89EF39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11880" y="1546036"/>
              <a:ext cx="2452106" cy="470237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oup 13">
            <a:extLst>
              <a:ext uri="{FF2B5EF4-FFF2-40B4-BE49-F238E27FC236}">
                <a16:creationId xmlns:a16="http://schemas.microsoft.com/office/drawing/2014/main" id="{A62C38AC-1328-32C7-B5C8-6D7F078A302F}"/>
              </a:ext>
            </a:extLst>
          </p:cNvPr>
          <p:cNvGrpSpPr/>
          <p:nvPr/>
        </p:nvGrpSpPr>
        <p:grpSpPr>
          <a:xfrm>
            <a:off x="8153502" y="2787427"/>
            <a:ext cx="1459158" cy="1832071"/>
            <a:chOff x="8255000" y="2823410"/>
            <a:chExt cx="1459158" cy="1832071"/>
          </a:xfrm>
        </p:grpSpPr>
        <p:grpSp>
          <p:nvGrpSpPr>
            <p:cNvPr id="15" name="Group 14">
              <a:extLst>
                <a:ext uri="{FF2B5EF4-FFF2-40B4-BE49-F238E27FC236}">
                  <a16:creationId xmlns:a16="http://schemas.microsoft.com/office/drawing/2014/main" id="{F443A987-9E38-3FC4-4B2B-2369BE6910E4}"/>
                </a:ext>
              </a:extLst>
            </p:cNvPr>
            <p:cNvGrpSpPr/>
            <p:nvPr/>
          </p:nvGrpSpPr>
          <p:grpSpPr>
            <a:xfrm>
              <a:off x="8413079" y="3512481"/>
              <a:ext cx="1143000" cy="1143000"/>
              <a:chOff x="8413079" y="3507401"/>
              <a:chExt cx="1143000" cy="1143000"/>
            </a:xfrm>
          </p:grpSpPr>
          <p:grpSp>
            <p:nvGrpSpPr>
              <p:cNvPr id="17" name="Group 16">
                <a:extLst>
                  <a:ext uri="{FF2B5EF4-FFF2-40B4-BE49-F238E27FC236}">
                    <a16:creationId xmlns:a16="http://schemas.microsoft.com/office/drawing/2014/main" id="{DF54C9CB-AE14-8337-FD72-4C4BFD9444F5}"/>
                  </a:ext>
                </a:extLst>
              </p:cNvPr>
              <p:cNvGrpSpPr/>
              <p:nvPr/>
            </p:nvGrpSpPr>
            <p:grpSpPr>
              <a:xfrm>
                <a:off x="8413079" y="3507401"/>
                <a:ext cx="1143000" cy="1143000"/>
                <a:chOff x="8413079" y="3507401"/>
                <a:chExt cx="1143000" cy="1143000"/>
              </a:xfrm>
            </p:grpSpPr>
            <p:sp>
              <p:nvSpPr>
                <p:cNvPr id="19" name="Rectangle: Rounded Corners 18">
                  <a:extLst>
                    <a:ext uri="{FF2B5EF4-FFF2-40B4-BE49-F238E27FC236}">
                      <a16:creationId xmlns:a16="http://schemas.microsoft.com/office/drawing/2014/main" id="{3A21618C-24F1-AEF0-AA9B-E6F03FB91EB1}"/>
                    </a:ext>
                  </a:extLst>
                </p:cNvPr>
                <p:cNvSpPr/>
                <p:nvPr/>
              </p:nvSpPr>
              <p:spPr bwMode="auto">
                <a:xfrm>
                  <a:off x="8413079" y="3507401"/>
                  <a:ext cx="1143000" cy="1143000"/>
                </a:xfrm>
                <a:prstGeom prst="roundRect">
                  <a:avLst>
                    <a:gd name="adj" fmla="val 10000"/>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Rectangle: Rounded Corners 19">
                  <a:extLst>
                    <a:ext uri="{FF2B5EF4-FFF2-40B4-BE49-F238E27FC236}">
                      <a16:creationId xmlns:a16="http://schemas.microsoft.com/office/drawing/2014/main" id="{EB74684E-442D-4503-0A37-ADC3192F254C}"/>
                    </a:ext>
                  </a:extLst>
                </p:cNvPr>
                <p:cNvSpPr/>
                <p:nvPr/>
              </p:nvSpPr>
              <p:spPr bwMode="auto">
                <a:xfrm>
                  <a:off x="8477250" y="3571572"/>
                  <a:ext cx="1014658" cy="1014658"/>
                </a:xfrm>
                <a:prstGeom prst="roundRect">
                  <a:avLst>
                    <a:gd name="adj" fmla="val 751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pic>
            <p:nvPicPr>
              <p:cNvPr id="18" name="Picture 14" descr="See the source image">
                <a:extLst>
                  <a:ext uri="{FF2B5EF4-FFF2-40B4-BE49-F238E27FC236}">
                    <a16:creationId xmlns:a16="http://schemas.microsoft.com/office/drawing/2014/main" id="{D0964774-FB56-F497-1030-0B4BC3E5842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9530" t="9530" r="9530" b="9530"/>
              <a:stretch/>
            </p:blipFill>
            <p:spPr bwMode="auto">
              <a:xfrm>
                <a:off x="8515350" y="3610869"/>
                <a:ext cx="938458" cy="938458"/>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TextBox 15">
              <a:extLst>
                <a:ext uri="{FF2B5EF4-FFF2-40B4-BE49-F238E27FC236}">
                  <a16:creationId xmlns:a16="http://schemas.microsoft.com/office/drawing/2014/main" id="{FCAEBCF6-BBB8-89CF-05CB-8B7BFEFE282C}"/>
                </a:ext>
              </a:extLst>
            </p:cNvPr>
            <p:cNvSpPr txBox="1"/>
            <p:nvPr/>
          </p:nvSpPr>
          <p:spPr>
            <a:xfrm>
              <a:off x="8255000" y="2823410"/>
              <a:ext cx="1459158" cy="54938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50" normalizeH="0" baseline="0" noProof="0">
                  <a:ln>
                    <a:noFill/>
                  </a:ln>
                  <a:solidFill>
                    <a:prstClr val="black"/>
                  </a:solidFill>
                  <a:effectLst/>
                  <a:uLnTx/>
                  <a:uFillTx/>
                  <a:latin typeface="Segoe UI Semibold"/>
                  <a:ea typeface="+mn-ea"/>
                  <a:cs typeface="Segoe UI" panose="020B0502040204020203" pitchFamily="34" charset="0"/>
                </a:rPr>
                <a:t>Scan the QR code below to submit your True ID credential. </a:t>
              </a:r>
            </a:p>
          </p:txBody>
        </p:sp>
      </p:grpSp>
      <p:grpSp>
        <p:nvGrpSpPr>
          <p:cNvPr id="21" name="Group 20">
            <a:extLst>
              <a:ext uri="{FF2B5EF4-FFF2-40B4-BE49-F238E27FC236}">
                <a16:creationId xmlns:a16="http://schemas.microsoft.com/office/drawing/2014/main" id="{87221758-E228-6F82-7E17-2261DAFF8ED7}"/>
              </a:ext>
            </a:extLst>
          </p:cNvPr>
          <p:cNvGrpSpPr/>
          <p:nvPr/>
        </p:nvGrpSpPr>
        <p:grpSpPr>
          <a:xfrm>
            <a:off x="6159379" y="2190357"/>
            <a:ext cx="1828800" cy="3394449"/>
            <a:chOff x="7491143" y="2279182"/>
            <a:chExt cx="1805595" cy="3394449"/>
          </a:xfrm>
        </p:grpSpPr>
        <p:grpSp>
          <p:nvGrpSpPr>
            <p:cNvPr id="22" name="Group 21">
              <a:extLst>
                <a:ext uri="{FF2B5EF4-FFF2-40B4-BE49-F238E27FC236}">
                  <a16:creationId xmlns:a16="http://schemas.microsoft.com/office/drawing/2014/main" id="{49B47BD8-C0E1-3C63-B4D2-C19A8950E039}"/>
                </a:ext>
              </a:extLst>
            </p:cNvPr>
            <p:cNvGrpSpPr/>
            <p:nvPr/>
          </p:nvGrpSpPr>
          <p:grpSpPr>
            <a:xfrm>
              <a:off x="7491143" y="2279182"/>
              <a:ext cx="1805595" cy="3394449"/>
              <a:chOff x="7811880" y="1546036"/>
              <a:chExt cx="2452106" cy="4702370"/>
            </a:xfrm>
          </p:grpSpPr>
          <p:pic>
            <p:nvPicPr>
              <p:cNvPr id="24" name="Picture 8">
                <a:extLst>
                  <a:ext uri="{FF2B5EF4-FFF2-40B4-BE49-F238E27FC236}">
                    <a16:creationId xmlns:a16="http://schemas.microsoft.com/office/drawing/2014/main" id="{8A695260-1114-A4F5-34C8-2AC2CC59CA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5615" y="1661369"/>
                <a:ext cx="2164636" cy="4465564"/>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a:extLst>
                  <a:ext uri="{FF2B5EF4-FFF2-40B4-BE49-F238E27FC236}">
                    <a16:creationId xmlns:a16="http://schemas.microsoft.com/office/drawing/2014/main" id="{91407FB6-178E-CD9C-E493-864593043D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11880" y="1546036"/>
                <a:ext cx="2452106" cy="4702370"/>
              </a:xfrm>
              <a:prstGeom prst="rect">
                <a:avLst/>
              </a:prstGeom>
              <a:noFill/>
              <a:extLst>
                <a:ext uri="{909E8E84-426E-40DD-AFC4-6F175D3DCCD1}">
                  <a14:hiddenFill xmlns:a14="http://schemas.microsoft.com/office/drawing/2010/main">
                    <a:solidFill>
                      <a:srgbClr val="FFFFFF"/>
                    </a:solidFill>
                  </a14:hiddenFill>
                </a:ext>
              </a:extLst>
            </p:spPr>
          </p:pic>
        </p:grpSp>
        <p:pic>
          <p:nvPicPr>
            <p:cNvPr id="23" name="Picture 22">
              <a:extLst>
                <a:ext uri="{FF2B5EF4-FFF2-40B4-BE49-F238E27FC236}">
                  <a16:creationId xmlns:a16="http://schemas.microsoft.com/office/drawing/2014/main" id="{E3F68308-F5EC-0E70-B80B-F2466E511D1B}"/>
                </a:ext>
              </a:extLst>
            </p:cNvPr>
            <p:cNvPicPr>
              <a:picLocks noChangeAspect="1"/>
            </p:cNvPicPr>
            <p:nvPr/>
          </p:nvPicPr>
          <p:blipFill rotWithShape="1">
            <a:blip r:embed="rId8"/>
            <a:srcRect l="40936" t="14326" r="41702" b="24031"/>
            <a:stretch/>
          </p:blipFill>
          <p:spPr>
            <a:xfrm>
              <a:off x="7677272" y="2845687"/>
              <a:ext cx="1418171" cy="2602613"/>
            </a:xfrm>
            <a:prstGeom prst="rect">
              <a:avLst/>
            </a:prstGeom>
          </p:spPr>
        </p:pic>
      </p:grpSp>
    </p:spTree>
    <p:extLst>
      <p:ext uri="{BB962C8B-B14F-4D97-AF65-F5344CB8AC3E}">
        <p14:creationId xmlns:p14="http://schemas.microsoft.com/office/powerpoint/2010/main" val="262850128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2DBF33A-C413-05E2-74EE-D911E89B97C8}"/>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t>Directly assign any user (Preview)</a:t>
            </a:r>
          </a:p>
        </p:txBody>
      </p:sp>
      <p:pic>
        <p:nvPicPr>
          <p:cNvPr id="8" name="Picture 7">
            <a:extLst>
              <a:ext uri="{FF2B5EF4-FFF2-40B4-BE49-F238E27FC236}">
                <a16:creationId xmlns:a16="http://schemas.microsoft.com/office/drawing/2014/main" id="{EC7AC85A-35D2-9074-82D0-C68C72B8C2E5}"/>
              </a:ext>
            </a:extLst>
          </p:cNvPr>
          <p:cNvPicPr>
            <a:picLocks noChangeAspect="1"/>
          </p:cNvPicPr>
          <p:nvPr/>
        </p:nvPicPr>
        <p:blipFill>
          <a:blip r:embed="rId2"/>
          <a:stretch>
            <a:fillRect/>
          </a:stretch>
        </p:blipFill>
        <p:spPr>
          <a:xfrm>
            <a:off x="7515225" y="1423988"/>
            <a:ext cx="3686175" cy="4775657"/>
          </a:xfrm>
          <a:prstGeom prst="rect">
            <a:avLst/>
          </a:prstGeom>
        </p:spPr>
      </p:pic>
      <p:sp>
        <p:nvSpPr>
          <p:cNvPr id="11" name="TextBox 10">
            <a:extLst>
              <a:ext uri="{FF2B5EF4-FFF2-40B4-BE49-F238E27FC236}">
                <a16:creationId xmlns:a16="http://schemas.microsoft.com/office/drawing/2014/main" id="{45E8E29A-0777-DB4F-A13A-5656B6861F98}"/>
              </a:ext>
            </a:extLst>
          </p:cNvPr>
          <p:cNvSpPr txBox="1"/>
          <p:nvPr/>
        </p:nvSpPr>
        <p:spPr>
          <a:xfrm>
            <a:off x="990600" y="2135236"/>
            <a:ext cx="4275712" cy="2308324"/>
          </a:xfrm>
          <a:prstGeom prst="rect">
            <a:avLst/>
          </a:prstGeom>
          <a:noFill/>
        </p:spPr>
        <p:txBody>
          <a:bodyPr wrap="square">
            <a:spAutoFit/>
          </a:bodyPr>
          <a:lstStyle/>
          <a:p>
            <a:r>
              <a:rPr lang="en-US"/>
              <a:t>Entitlement management also allows you to directly assign external users to an access package to make collaborating with partners easier. To do this, the access package must have a policy that allows users not yet in your directory to request access.</a:t>
            </a:r>
          </a:p>
          <a:p>
            <a:endParaRPr lang="en-US"/>
          </a:p>
        </p:txBody>
      </p:sp>
    </p:spTree>
    <p:extLst>
      <p:ext uri="{BB962C8B-B14F-4D97-AF65-F5344CB8AC3E}">
        <p14:creationId xmlns:p14="http://schemas.microsoft.com/office/powerpoint/2010/main" val="400043016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p:txBody>
          <a:bodyPr>
            <a:normAutofit/>
          </a:bodyPr>
          <a:lstStyle/>
          <a:p>
            <a:r>
              <a:rPr lang="en-US" sz="3200"/>
              <a:t>Features</a:t>
            </a:r>
          </a:p>
        </p:txBody>
      </p:sp>
      <p:sp>
        <p:nvSpPr>
          <p:cNvPr id="3" name="Content Placeholder 2">
            <a:extLst>
              <a:ext uri="{FF2B5EF4-FFF2-40B4-BE49-F238E27FC236}">
                <a16:creationId xmlns:a16="http://schemas.microsoft.com/office/drawing/2014/main" id="{0F58439F-FDDF-16D3-6443-261C493BA377}"/>
              </a:ext>
            </a:extLst>
          </p:cNvPr>
          <p:cNvSpPr>
            <a:spLocks noGrp="1"/>
          </p:cNvSpPr>
          <p:nvPr>
            <p:ph sz="quarter" idx="10"/>
          </p:nvPr>
        </p:nvSpPr>
        <p:spPr>
          <a:xfrm>
            <a:off x="584200" y="1435100"/>
            <a:ext cx="11018838" cy="4431983"/>
          </a:xfrm>
        </p:spPr>
        <p:txBody>
          <a:bodyPr>
            <a:normAutofit fontScale="92500" lnSpcReduction="10000"/>
          </a:bodyPr>
          <a:lstStyle/>
          <a:p>
            <a:pPr lvl="1"/>
            <a:r>
              <a:rPr lang="en-US" b="1"/>
              <a:t>Request Access for external users</a:t>
            </a:r>
            <a:r>
              <a:rPr lang="en-US"/>
              <a:t>: When a user who isn't yet in your directory requests access, and is approved, they're automatically invited into your directory and assigned access.</a:t>
            </a:r>
          </a:p>
          <a:p>
            <a:pPr lvl="1"/>
            <a:endParaRPr lang="en-US"/>
          </a:p>
          <a:p>
            <a:pPr lvl="1"/>
            <a:r>
              <a:rPr lang="en-US" b="1"/>
              <a:t>Grant Access to Resources</a:t>
            </a:r>
            <a:r>
              <a:rPr lang="en-US"/>
              <a:t>: Control who can get access to applications, groups, Teams and SharePoint sites, with multi-stage approval</a:t>
            </a:r>
          </a:p>
          <a:p>
            <a:pPr lvl="1"/>
            <a:endParaRPr lang="en-US"/>
          </a:p>
          <a:p>
            <a:pPr lvl="1"/>
            <a:r>
              <a:rPr lang="en-US" b="1" i="0">
                <a:solidFill>
                  <a:srgbClr val="161616"/>
                </a:solidFill>
                <a:effectLst/>
                <a:latin typeface="Segoe UI" panose="020B0502040204020203" pitchFamily="34" charset="0"/>
              </a:rPr>
              <a:t>Delegate </a:t>
            </a:r>
            <a:r>
              <a:rPr lang="en-US" b="1">
                <a:solidFill>
                  <a:srgbClr val="161616"/>
                </a:solidFill>
                <a:latin typeface="Segoe UI" panose="020B0502040204020203" pitchFamily="34" charset="0"/>
              </a:rPr>
              <a:t>external users </a:t>
            </a:r>
            <a:r>
              <a:rPr lang="en-US" b="1" i="0">
                <a:solidFill>
                  <a:srgbClr val="161616"/>
                </a:solidFill>
                <a:effectLst/>
                <a:latin typeface="Segoe UI" panose="020B0502040204020203" pitchFamily="34" charset="0"/>
              </a:rPr>
              <a:t>administration</a:t>
            </a:r>
            <a:r>
              <a:rPr lang="en-US" b="0" i="0">
                <a:solidFill>
                  <a:srgbClr val="161616"/>
                </a:solidFill>
                <a:effectLst/>
                <a:latin typeface="Segoe UI" panose="020B0502040204020203" pitchFamily="34" charset="0"/>
              </a:rPr>
              <a:t>:   delegate to access package managers policies definitions with rules for which users can request, who must approve their access, and when access expires.</a:t>
            </a:r>
          </a:p>
          <a:p>
            <a:pPr lvl="1"/>
            <a:endParaRPr lang="en-US">
              <a:solidFill>
                <a:srgbClr val="161616"/>
              </a:solidFill>
              <a:latin typeface="Segoe UI" panose="020B0502040204020203" pitchFamily="34" charset="0"/>
            </a:endParaRPr>
          </a:p>
          <a:p>
            <a:pPr lvl="1"/>
            <a:r>
              <a:rPr lang="en-US" b="1">
                <a:solidFill>
                  <a:srgbClr val="161616"/>
                </a:solidFill>
                <a:latin typeface="Segoe UI" panose="020B0502040204020203" pitchFamily="34" charset="0"/>
              </a:rPr>
              <a:t>Verified ID:</a:t>
            </a:r>
            <a:r>
              <a:rPr lang="en-US">
                <a:solidFill>
                  <a:srgbClr val="161616"/>
                </a:solidFill>
                <a:latin typeface="Segoe UI" panose="020B0502040204020203" pitchFamily="34" charset="0"/>
              </a:rPr>
              <a:t>  Require the users to present additional identity proofs during the request process such as a training certification, work authorization, or citizenship status. </a:t>
            </a:r>
          </a:p>
          <a:p>
            <a:pPr lvl="1"/>
            <a:endParaRPr lang="en-US">
              <a:solidFill>
                <a:srgbClr val="161616"/>
              </a:solidFill>
              <a:latin typeface="Segoe UI" panose="020B0502040204020203" pitchFamily="34" charset="0"/>
            </a:endParaRPr>
          </a:p>
          <a:p>
            <a:pPr lvl="1"/>
            <a:r>
              <a:rPr lang="en-US" b="1">
                <a:solidFill>
                  <a:srgbClr val="161616"/>
                </a:solidFill>
                <a:latin typeface="Segoe UI" panose="020B0502040204020203" pitchFamily="34" charset="0"/>
              </a:rPr>
              <a:t>Create external user during the Access Package assignment</a:t>
            </a:r>
            <a:endParaRPr lang="en-US" b="1"/>
          </a:p>
        </p:txBody>
      </p:sp>
    </p:spTree>
    <p:extLst>
      <p:ext uri="{BB962C8B-B14F-4D97-AF65-F5344CB8AC3E}">
        <p14:creationId xmlns:p14="http://schemas.microsoft.com/office/powerpoint/2010/main" val="402654775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547076" y="424099"/>
            <a:ext cx="9144000" cy="815907"/>
          </a:xfrm>
        </p:spPr>
        <p:txBody>
          <a:bodyPr>
            <a:normAutofit/>
          </a:bodyPr>
          <a:lstStyle/>
          <a:p>
            <a:r>
              <a:rPr lang="en-US" sz="3200"/>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1820727"/>
            <a:ext cx="8937754" cy="4525606"/>
          </a:xfrm>
        </p:spPr>
        <p:txBody>
          <a:bodyPr>
            <a:normAutofit/>
          </a:bodyPr>
          <a:lstStyle/>
          <a:p>
            <a:pPr algn="l" rtl="0" fontAlgn="base"/>
            <a:r>
              <a:rPr lang="en-US" sz="1800">
                <a:solidFill>
                  <a:srgbClr val="000000"/>
                </a:solidFill>
              </a:rPr>
              <a:t>-Define with which organization(s) you are going to collaborate with.</a:t>
            </a:r>
          </a:p>
          <a:p>
            <a:pPr algn="l" rtl="0" fontAlgn="base"/>
            <a:r>
              <a:rPr lang="en-US" sz="1800">
                <a:solidFill>
                  <a:srgbClr val="000000"/>
                </a:solidFill>
              </a:rPr>
              <a:t>-Access Package name and description </a:t>
            </a:r>
          </a:p>
          <a:p>
            <a:pPr algn="l" rtl="0" fontAlgn="base"/>
            <a:r>
              <a:rPr lang="en-US" sz="1800">
                <a:solidFill>
                  <a:srgbClr val="000000"/>
                </a:solidFill>
              </a:rPr>
              <a:t>-Approval levels does the access package will require</a:t>
            </a:r>
          </a:p>
          <a:p>
            <a:pPr algn="l" rtl="0" fontAlgn="base"/>
            <a:r>
              <a:rPr lang="en-US" sz="1800">
                <a:solidFill>
                  <a:srgbClr val="000000"/>
                </a:solidFill>
              </a:rPr>
              <a:t>-Who will be able to request access?</a:t>
            </a:r>
          </a:p>
          <a:p>
            <a:pPr algn="l" rtl="0" fontAlgn="base"/>
            <a:r>
              <a:rPr lang="en-US" sz="1800">
                <a:solidFill>
                  <a:srgbClr val="000000"/>
                </a:solidFill>
              </a:rPr>
              <a:t>-Approvers</a:t>
            </a:r>
          </a:p>
          <a:p>
            <a:pPr algn="l" rtl="0" fontAlgn="base"/>
            <a:r>
              <a:rPr lang="en-US" sz="1800">
                <a:solidFill>
                  <a:srgbClr val="000000"/>
                </a:solidFill>
              </a:rPr>
              <a:t>-What information do the external users need to provide during the request?"</a:t>
            </a:r>
          </a:p>
          <a:p>
            <a:pPr algn="l" rtl="0" fontAlgn="base"/>
            <a:r>
              <a:rPr lang="en-US" sz="1800">
                <a:solidFill>
                  <a:srgbClr val="000000"/>
                </a:solidFill>
              </a:rPr>
              <a:t>-Access Package expiration time</a:t>
            </a:r>
          </a:p>
          <a:p>
            <a:pPr algn="l" rtl="0" fontAlgn="base"/>
            <a:r>
              <a:rPr lang="en-US" sz="1800">
                <a:solidFill>
                  <a:srgbClr val="000000"/>
                </a:solidFill>
              </a:rPr>
              <a:t>-Access Reviews requirements</a:t>
            </a:r>
          </a:p>
          <a:p>
            <a:pPr algn="l" rtl="0" fontAlgn="base"/>
            <a:r>
              <a:rPr lang="en-US" sz="1800">
                <a:solidFill>
                  <a:srgbClr val="000000"/>
                </a:solidFill>
              </a:rPr>
              <a:t>-Verified ID Requirement </a:t>
            </a: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endParaRPr lang="en-US"/>
          </a:p>
        </p:txBody>
      </p:sp>
    </p:spTree>
    <p:extLst>
      <p:ext uri="{BB962C8B-B14F-4D97-AF65-F5344CB8AC3E}">
        <p14:creationId xmlns:p14="http://schemas.microsoft.com/office/powerpoint/2010/main" val="3586344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359156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Add connected organization in EM</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2"/>
                        </a:rPr>
                        <a:t>Add connected organization</a:t>
                      </a:r>
                      <a:endParaRPr lang="en-US" sz="1600"/>
                    </a:p>
                  </a:txBody>
                  <a:tcPr/>
                </a:tc>
                <a:extLst>
                  <a:ext uri="{0D108BD9-81ED-4DB2-BD59-A6C34878D82A}">
                    <a16:rowId xmlns:a16="http://schemas.microsoft.com/office/drawing/2014/main" val="2668198742"/>
                  </a:ext>
                </a:extLst>
              </a:tr>
              <a:tr h="370840">
                <a:tc>
                  <a:txBody>
                    <a:bodyPr/>
                    <a:lstStyle/>
                    <a:p>
                      <a:r>
                        <a:rPr lang="en-US" sz="1600" noProof="0"/>
                        <a:t>2. Enable Catalog for External Users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3"/>
                        </a:rPr>
                        <a:t>Settings for external users</a:t>
                      </a:r>
                      <a:endParaRPr lang="en-US" sz="1600"/>
                    </a:p>
                  </a:txBody>
                  <a:tcPr/>
                </a:tc>
                <a:extLst>
                  <a:ext uri="{0D108BD9-81ED-4DB2-BD59-A6C34878D82A}">
                    <a16:rowId xmlns:a16="http://schemas.microsoft.com/office/drawing/2014/main" val="3907080854"/>
                  </a:ext>
                </a:extLst>
              </a:tr>
              <a:tr h="370840">
                <a:tc>
                  <a:txBody>
                    <a:bodyPr/>
                    <a:lstStyle/>
                    <a:p>
                      <a:r>
                        <a:rPr lang="en-US" sz="1600" noProof="0"/>
                        <a:t>3. Create an Access Package</a:t>
                      </a:r>
                    </a:p>
                  </a:txBody>
                  <a:tcPr/>
                </a:tc>
                <a:tc>
                  <a:txBody>
                    <a:bodyPr/>
                    <a:lstStyle/>
                    <a:p>
                      <a:r>
                        <a:rPr lang="en-US" sz="1600">
                          <a:hlinkClick r:id="rId4"/>
                        </a:rPr>
                        <a:t>Create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4. Check the hidden setting on the access package</a:t>
                      </a:r>
                      <a:endParaRPr lang="en-US" sz="1600" noProof="0"/>
                    </a:p>
                  </a:txBody>
                  <a:tcPr/>
                </a:tc>
                <a:tc>
                  <a:txBody>
                    <a:bodyPr/>
                    <a:lstStyle/>
                    <a:p>
                      <a:r>
                        <a:rPr lang="en-US" sz="1600">
                          <a:hlinkClick r:id="rId5"/>
                        </a:rPr>
                        <a:t>Change the Hidden setting</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5. Required Verified IDs (Optional Step)</a:t>
                      </a:r>
                    </a:p>
                  </a:txBody>
                  <a:tcPr/>
                </a:tc>
                <a:tc>
                  <a:txBody>
                    <a:bodyPr/>
                    <a:lstStyle/>
                    <a:p>
                      <a:r>
                        <a:rPr lang="en-US" sz="1600" noProof="0">
                          <a:hlinkClick r:id="rId6"/>
                        </a:rPr>
                        <a:t>Create an access package with verified ID requirements</a:t>
                      </a:r>
                      <a:endParaRPr lang="en-US" sz="1600" noProof="0"/>
                    </a:p>
                  </a:txBody>
                  <a:tcPr/>
                </a:tc>
                <a:extLst>
                  <a:ext uri="{0D108BD9-81ED-4DB2-BD59-A6C34878D82A}">
                    <a16:rowId xmlns:a16="http://schemas.microsoft.com/office/drawing/2014/main" val="1991874844"/>
                  </a:ext>
                </a:extLst>
              </a:tr>
              <a:tr h="370840">
                <a:tc>
                  <a:txBody>
                    <a:bodyPr/>
                    <a:lstStyle/>
                    <a:p>
                      <a:r>
                        <a:rPr lang="en-US" sz="1600" noProof="0"/>
                        <a:t>6. Onboard users from the access package assignment (Optional Step)</a:t>
                      </a:r>
                    </a:p>
                  </a:txBody>
                  <a:tcPr/>
                </a:tc>
                <a:tc>
                  <a:txBody>
                    <a:bodyPr/>
                    <a:lstStyle/>
                    <a:p>
                      <a:r>
                        <a:rPr lang="en-US" sz="1600" noProof="0">
                          <a:hlinkClick r:id="rId7"/>
                        </a:rPr>
                        <a:t>Directly assign any user (Preview)</a:t>
                      </a:r>
                      <a:endParaRPr lang="en-US" sz="1600" noProof="0"/>
                    </a:p>
                  </a:txBody>
                  <a:tcPr/>
                </a:tc>
                <a:extLst>
                  <a:ext uri="{0D108BD9-81ED-4DB2-BD59-A6C34878D82A}">
                    <a16:rowId xmlns:a16="http://schemas.microsoft.com/office/drawing/2014/main" val="3523660017"/>
                  </a:ext>
                </a:extLst>
              </a:tr>
              <a:tr h="370840">
                <a:tc>
                  <a:txBody>
                    <a:bodyPr/>
                    <a:lstStyle/>
                    <a:p>
                      <a:r>
                        <a:rPr lang="en-US" sz="1600" noProof="0"/>
                        <a:t>7. Send a My Access portal link to the external organization contact</a:t>
                      </a:r>
                    </a:p>
                  </a:txBody>
                  <a:tcPr/>
                </a:tc>
                <a:tc>
                  <a:txBody>
                    <a:bodyPr/>
                    <a:lstStyle/>
                    <a:p>
                      <a:r>
                        <a:rPr lang="en-US" sz="1600">
                          <a:hlinkClick r:id="rId8"/>
                        </a:rPr>
                        <a:t>Share link to request an access package in entitlement management</a:t>
                      </a:r>
                      <a:endParaRPr lang="en-US" sz="1600" noProof="0"/>
                    </a:p>
                  </a:txBody>
                  <a:tcPr/>
                </a:tc>
                <a:extLst>
                  <a:ext uri="{0D108BD9-81ED-4DB2-BD59-A6C34878D82A}">
                    <a16:rowId xmlns:a16="http://schemas.microsoft.com/office/drawing/2014/main" val="1715172316"/>
                  </a:ext>
                </a:extLst>
              </a:tr>
            </a:tbl>
          </a:graphicData>
        </a:graphic>
      </p:graphicFrame>
      <p:sp>
        <p:nvSpPr>
          <p:cNvPr id="3" name="TextBox 2">
            <a:extLst>
              <a:ext uri="{FF2B5EF4-FFF2-40B4-BE49-F238E27FC236}">
                <a16:creationId xmlns:a16="http://schemas.microsoft.com/office/drawing/2014/main" id="{44899918-5F70-F957-DBFE-7BFEF3689BA9}"/>
              </a:ext>
            </a:extLst>
          </p:cNvPr>
          <p:cNvSpPr txBox="1"/>
          <p:nvPr/>
        </p:nvSpPr>
        <p:spPr>
          <a:xfrm>
            <a:off x="838200" y="5415864"/>
            <a:ext cx="10015226" cy="1200329"/>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9"/>
              </a:rPr>
              <a:t>https://learn.microsoft.com/en-us/azure/active-directory/governance/entitlement-management-external-users#enable-catalog-for-external-users</a:t>
            </a:r>
            <a:endParaRPr lang="en-US">
              <a:solidFill>
                <a:srgbClr val="000000"/>
              </a:solidFill>
              <a:latin typeface="Segoe UI" panose="020B0502040204020203" pitchFamily="34" charset="0"/>
            </a:endParaRPr>
          </a:p>
          <a:p>
            <a:pPr algn="l" rtl="0" fontAlgn="base"/>
            <a:endParaRPr lang="en-US"/>
          </a:p>
        </p:txBody>
      </p:sp>
    </p:spTree>
    <p:extLst>
      <p:ext uri="{BB962C8B-B14F-4D97-AF65-F5344CB8AC3E}">
        <p14:creationId xmlns:p14="http://schemas.microsoft.com/office/powerpoint/2010/main" val="297443914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32195" y="2277473"/>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Auto assignment Rules </a:t>
            </a:r>
          </a:p>
        </p:txBody>
      </p:sp>
    </p:spTree>
    <p:extLst>
      <p:ext uri="{BB962C8B-B14F-4D97-AF65-F5344CB8AC3E}">
        <p14:creationId xmlns:p14="http://schemas.microsoft.com/office/powerpoint/2010/main" val="291420958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8064BE-95E2-70D3-CBBC-6C2F318DD9A7}"/>
              </a:ext>
            </a:extLst>
          </p:cNvPr>
          <p:cNvSpPr>
            <a:spLocks noGrp="1"/>
          </p:cNvSpPr>
          <p:nvPr>
            <p:ph type="title"/>
          </p:nvPr>
        </p:nvSpPr>
        <p:spPr>
          <a:xfrm>
            <a:off x="483550" y="74335"/>
            <a:ext cx="10515600" cy="1325563"/>
          </a:xfrm>
        </p:spPr>
        <p:txBody>
          <a:bodyPr>
            <a:normAutofit/>
          </a:bodyPr>
          <a:lstStyle/>
          <a:p>
            <a:r>
              <a:rPr lang="en-US" sz="3200"/>
              <a:t>Proof of concept (PoC) | Goals</a:t>
            </a:r>
          </a:p>
        </p:txBody>
      </p:sp>
      <p:sp>
        <p:nvSpPr>
          <p:cNvPr id="5" name="Content Placeholder 4">
            <a:extLst>
              <a:ext uri="{FF2B5EF4-FFF2-40B4-BE49-F238E27FC236}">
                <a16:creationId xmlns:a16="http://schemas.microsoft.com/office/drawing/2014/main" id="{0C7DAC29-7CB9-AB19-FDE4-93FA7B4CAF7B}"/>
              </a:ext>
            </a:extLst>
          </p:cNvPr>
          <p:cNvSpPr>
            <a:spLocks noGrp="1"/>
          </p:cNvSpPr>
          <p:nvPr>
            <p:ph sz="quarter" idx="10"/>
          </p:nvPr>
        </p:nvSpPr>
        <p:spPr>
          <a:xfrm>
            <a:off x="586581" y="1616007"/>
            <a:ext cx="11018838" cy="3614066"/>
          </a:xfrm>
        </p:spPr>
        <p:txBody>
          <a:bodyPr vert="horz" wrap="square" lIns="0" tIns="0" rIns="0" bIns="0" rtlCol="0" anchor="t">
            <a:spAutoFit/>
          </a:bodyPr>
          <a:lstStyle/>
          <a:p>
            <a:pPr marL="0" indent="0">
              <a:buNone/>
            </a:pPr>
            <a:r>
              <a:rPr lang="en-US" sz="2000">
                <a:cs typeface="Segoe UI"/>
              </a:rPr>
              <a:t>Demonstrate the value of Microsoft Entra ID Governance in your environment:</a:t>
            </a:r>
          </a:p>
          <a:p>
            <a:pPr marL="0" indent="0">
              <a:buNone/>
            </a:pPr>
            <a:endParaRPr lang="en-US" sz="2000">
              <a:cs typeface="Segoe UI"/>
            </a:endParaRPr>
          </a:p>
          <a:p>
            <a:pPr>
              <a:buFont typeface="Arial" panose="020B0604020202020204" pitchFamily="34" charset="0"/>
              <a:buChar char="•"/>
            </a:pPr>
            <a:r>
              <a:rPr lang="en-US" sz="2000" b="1"/>
              <a:t>Discovery:</a:t>
            </a:r>
            <a:r>
              <a:rPr lang="en-US" sz="2000"/>
              <a:t> Identify current lifecycle and governance processes for external identities to determine applicable scenarios, feasibility and scope. </a:t>
            </a:r>
          </a:p>
          <a:p>
            <a:pPr lvl="1"/>
            <a:r>
              <a:rPr lang="en-US" sz="1800"/>
              <a:t>How is the onboarding process for external identities?</a:t>
            </a:r>
          </a:p>
          <a:p>
            <a:pPr lvl="1"/>
            <a:r>
              <a:rPr lang="en-US" sz="1800"/>
              <a:t>Is there any process to remove unused external identities? </a:t>
            </a:r>
          </a:p>
          <a:p>
            <a:pPr>
              <a:buFont typeface="Arial" panose="020B0604020202020204" pitchFamily="34" charset="0"/>
              <a:buChar char="•"/>
            </a:pPr>
            <a:endParaRPr lang="en-US" sz="2000"/>
          </a:p>
          <a:p>
            <a:pPr>
              <a:buFont typeface="Arial" panose="020B0604020202020204" pitchFamily="34" charset="0"/>
              <a:buChar char="•"/>
            </a:pPr>
            <a:r>
              <a:rPr lang="en-US" sz="2000" b="1">
                <a:cs typeface="Segoe UI"/>
              </a:rPr>
              <a:t>Define: On a successful completed lifecycle for pilot external identities.</a:t>
            </a:r>
          </a:p>
          <a:p>
            <a:pPr>
              <a:buFont typeface="Arial" panose="020B0604020202020204" pitchFamily="34" charset="0"/>
              <a:buChar char="•"/>
            </a:pPr>
            <a:endParaRPr lang="en-US" sz="2000" b="1">
              <a:cs typeface="Segoe UI"/>
            </a:endParaRPr>
          </a:p>
          <a:p>
            <a:pPr>
              <a:buFont typeface="Arial" panose="020B0604020202020204" pitchFamily="34" charset="0"/>
              <a:buChar char="•"/>
            </a:pPr>
            <a:r>
              <a:rPr lang="en-US" sz="2000" b="1">
                <a:cs typeface="Segoe UI"/>
              </a:rPr>
              <a:t>Evaluate</a:t>
            </a:r>
            <a:r>
              <a:rPr lang="en-US" sz="2000">
                <a:cs typeface="Segoe UI"/>
              </a:rPr>
              <a:t>: the result of the POC by collecting customer feedback and team insights </a:t>
            </a:r>
            <a:endParaRPr lang="en-US" sz="2000" b="1">
              <a:cs typeface="Segoe UI"/>
            </a:endParaRPr>
          </a:p>
        </p:txBody>
      </p:sp>
      <p:sp>
        <p:nvSpPr>
          <p:cNvPr id="3" name="Title 3">
            <a:extLst>
              <a:ext uri="{FF2B5EF4-FFF2-40B4-BE49-F238E27FC236}">
                <a16:creationId xmlns:a16="http://schemas.microsoft.com/office/drawing/2014/main" id="{7A8D7575-C4B0-530F-066F-0D210377C9A5}"/>
              </a:ext>
            </a:extLst>
          </p:cNvPr>
          <p:cNvSpPr txBox="1">
            <a:spLocks/>
          </p:cNvSpPr>
          <p:nvPr/>
        </p:nvSpPr>
        <p:spPr>
          <a:xfrm>
            <a:off x="588263" y="1060450"/>
            <a:ext cx="11018520"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2400"/>
              <a:t>Govern guest and partner access to resources</a:t>
            </a:r>
          </a:p>
        </p:txBody>
      </p:sp>
    </p:spTree>
    <p:extLst>
      <p:ext uri="{BB962C8B-B14F-4D97-AF65-F5344CB8AC3E}">
        <p14:creationId xmlns:p14="http://schemas.microsoft.com/office/powerpoint/2010/main" val="316627551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477328"/>
          </a:xfrm>
        </p:spPr>
        <p:txBody>
          <a:bodyPr>
            <a:normAutofit/>
          </a:bodyPr>
          <a:lstStyle/>
          <a:p>
            <a:r>
              <a:rPr lang="en-US" sz="3600">
                <a:latin typeface="+mn-lt"/>
              </a:rPr>
              <a:t>Assign and remove resources automatically</a:t>
            </a:r>
            <a:br>
              <a:rPr lang="en-US">
                <a:latin typeface="+mn-lt"/>
              </a:rPr>
            </a:br>
            <a:r>
              <a:rPr lang="en-US" sz="2400">
                <a:solidFill>
                  <a:schemeClr val="accent1"/>
                </a:solidFill>
                <a:latin typeface="+mn-lt"/>
              </a:rPr>
              <a:t>Birthright assignment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7" name="Text Placeholder 2">
            <a:extLst>
              <a:ext uri="{FF2B5EF4-FFF2-40B4-BE49-F238E27FC236}">
                <a16:creationId xmlns:a16="http://schemas.microsoft.com/office/drawing/2014/main" id="{4C53346C-91F3-0D10-7CC5-22C9D489A0FF}"/>
              </a:ext>
            </a:extLst>
          </p:cNvPr>
          <p:cNvSpPr txBox="1">
            <a:spLocks/>
          </p:cNvSpPr>
          <p:nvPr/>
        </p:nvSpPr>
        <p:spPr>
          <a:xfrm>
            <a:off x="600212" y="2487012"/>
            <a:ext cx="5124485" cy="341632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r>
              <a:rPr lang="en-US" sz="2400">
                <a:gradFill>
                  <a:gsLst>
                    <a:gs pos="1250">
                      <a:srgbClr val="000000"/>
                    </a:gs>
                    <a:gs pos="100000">
                      <a:srgbClr val="000000"/>
                    </a:gs>
                  </a:gsLst>
                  <a:lin ang="5400000" scaled="0"/>
                </a:gradFill>
              </a:rPr>
              <a:t>Use rules to determine access package assignment based on user properties, similar to dynamic groups.</a:t>
            </a:r>
          </a:p>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r>
              <a:rPr lang="en-US" sz="2400">
                <a:gradFill>
                  <a:gsLst>
                    <a:gs pos="1250">
                      <a:srgbClr val="000000"/>
                    </a:gs>
                    <a:gs pos="100000">
                      <a:srgbClr val="000000"/>
                    </a:gs>
                  </a:gsLst>
                  <a:lin ang="5400000" scaled="0"/>
                </a:gradFill>
              </a:rPr>
              <a:t>Assignments to users are added or removed depending on whether they meet the rule criteria.</a:t>
            </a:r>
          </a:p>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endParaRPr lang="en-US" sz="2400"/>
          </a:p>
        </p:txBody>
      </p:sp>
      <p:pic>
        <p:nvPicPr>
          <p:cNvPr id="4" name="Picture 3">
            <a:extLst>
              <a:ext uri="{FF2B5EF4-FFF2-40B4-BE49-F238E27FC236}">
                <a16:creationId xmlns:a16="http://schemas.microsoft.com/office/drawing/2014/main" id="{D95155E2-FF56-1B48-1776-6A0EAAA6FB1D}"/>
              </a:ext>
            </a:extLst>
          </p:cNvPr>
          <p:cNvPicPr>
            <a:picLocks noChangeAspect="1"/>
          </p:cNvPicPr>
          <p:nvPr/>
        </p:nvPicPr>
        <p:blipFill>
          <a:blip r:embed="rId3"/>
          <a:stretch>
            <a:fillRect/>
          </a:stretch>
        </p:blipFill>
        <p:spPr>
          <a:xfrm>
            <a:off x="6315994" y="1296786"/>
            <a:ext cx="5689260" cy="3696393"/>
          </a:xfrm>
          <a:prstGeom prst="rect">
            <a:avLst/>
          </a:prstGeom>
        </p:spPr>
      </p:pic>
    </p:spTree>
    <p:extLst>
      <p:ext uri="{BB962C8B-B14F-4D97-AF65-F5344CB8AC3E}">
        <p14:creationId xmlns:p14="http://schemas.microsoft.com/office/powerpoint/2010/main" val="118931169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p:txBody>
          <a:bodyPr>
            <a:normAutofit/>
          </a:bodyPr>
          <a:lstStyle/>
          <a:p>
            <a:r>
              <a:rPr lang="en-US" sz="3200"/>
              <a:t>Features</a:t>
            </a:r>
          </a:p>
        </p:txBody>
      </p:sp>
      <p:sp>
        <p:nvSpPr>
          <p:cNvPr id="3" name="Content Placeholder 2">
            <a:extLst>
              <a:ext uri="{FF2B5EF4-FFF2-40B4-BE49-F238E27FC236}">
                <a16:creationId xmlns:a16="http://schemas.microsoft.com/office/drawing/2014/main" id="{0F58439F-FDDF-16D3-6443-261C493BA377}"/>
              </a:ext>
            </a:extLst>
          </p:cNvPr>
          <p:cNvSpPr>
            <a:spLocks noGrp="1"/>
          </p:cNvSpPr>
          <p:nvPr>
            <p:ph sz="quarter" idx="10"/>
          </p:nvPr>
        </p:nvSpPr>
        <p:spPr>
          <a:xfrm>
            <a:off x="584200" y="1435100"/>
            <a:ext cx="11018838" cy="4431983"/>
          </a:xfrm>
        </p:spPr>
        <p:txBody>
          <a:bodyPr>
            <a:normAutofit/>
          </a:bodyPr>
          <a:lstStyle/>
          <a:p>
            <a:pPr lvl="1"/>
            <a:r>
              <a:rPr lang="en-US" b="1"/>
              <a:t>Automatically create assignments</a:t>
            </a:r>
            <a:r>
              <a:rPr lang="en-US"/>
              <a:t>: Add the user when an user properties matches with the policy's membership rule </a:t>
            </a:r>
          </a:p>
          <a:p>
            <a:pPr lvl="1"/>
            <a:endParaRPr lang="en-US"/>
          </a:p>
          <a:p>
            <a:pPr lvl="1"/>
            <a:r>
              <a:rPr lang="en-US" b="1"/>
              <a:t>Automatically remove assignments </a:t>
            </a:r>
            <a:r>
              <a:rPr lang="en-US"/>
              <a:t>: Remove the user when an user properties matches with the policy's membership rule </a:t>
            </a:r>
          </a:p>
          <a:p>
            <a:pPr lvl="1"/>
            <a:endParaRPr lang="en-US"/>
          </a:p>
          <a:p>
            <a:pPr lvl="1"/>
            <a:endParaRPr lang="en-US"/>
          </a:p>
        </p:txBody>
      </p:sp>
    </p:spTree>
    <p:extLst>
      <p:ext uri="{BB962C8B-B14F-4D97-AF65-F5344CB8AC3E}">
        <p14:creationId xmlns:p14="http://schemas.microsoft.com/office/powerpoint/2010/main" val="229778442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954481" y="451260"/>
            <a:ext cx="9144000" cy="815907"/>
          </a:xfrm>
        </p:spPr>
        <p:txBody>
          <a:bodyPr>
            <a:normAutofit/>
          </a:bodyPr>
          <a:lstStyle/>
          <a:p>
            <a:r>
              <a:rPr lang="en-US" sz="3200"/>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89237" y="1733398"/>
            <a:ext cx="8937754" cy="4525606"/>
          </a:xfrm>
        </p:spPr>
        <p:txBody>
          <a:bodyPr>
            <a:normAutofit/>
          </a:bodyPr>
          <a:lstStyle/>
          <a:p>
            <a:pPr algn="l" rtl="0" fontAlgn="base"/>
            <a:r>
              <a:rPr lang="en-US" sz="1800">
                <a:solidFill>
                  <a:srgbClr val="000000"/>
                </a:solidFill>
              </a:rPr>
              <a:t>-Access Package name and description </a:t>
            </a:r>
          </a:p>
          <a:p>
            <a:pPr algn="l" rtl="0" fontAlgn="base"/>
            <a:r>
              <a:rPr lang="en-US" sz="1800">
                <a:solidFill>
                  <a:srgbClr val="000000"/>
                </a:solidFill>
              </a:rPr>
              <a:t>-Define if this Access Package will have approval stages. If it does, define approvers and requestors. </a:t>
            </a:r>
          </a:p>
          <a:p>
            <a:pPr algn="l" rtl="0" fontAlgn="base"/>
            <a:r>
              <a:rPr lang="en-US" sz="1800">
                <a:solidFill>
                  <a:srgbClr val="000000"/>
                </a:solidFill>
              </a:rPr>
              <a:t>-Attribute</a:t>
            </a:r>
            <a:r>
              <a:rPr lang="es-MX" sz="1800">
                <a:solidFill>
                  <a:srgbClr val="000000"/>
                </a:solidFill>
              </a:rPr>
              <a:t>(s) for the Business rule definición</a:t>
            </a:r>
          </a:p>
          <a:p>
            <a:pPr algn="l" rtl="0" fontAlgn="base"/>
            <a:r>
              <a:rPr lang="es-MX" sz="1800">
                <a:solidFill>
                  <a:srgbClr val="000000"/>
                </a:solidFill>
              </a:rPr>
              <a:t>-</a:t>
            </a:r>
            <a:r>
              <a:rPr lang="es-MX" sz="1800" err="1">
                <a:solidFill>
                  <a:srgbClr val="000000"/>
                </a:solidFill>
              </a:rPr>
              <a:t>Automatically</a:t>
            </a:r>
            <a:r>
              <a:rPr lang="es-MX" sz="1800">
                <a:solidFill>
                  <a:srgbClr val="000000"/>
                </a:solidFill>
              </a:rPr>
              <a:t> create </a:t>
            </a:r>
            <a:r>
              <a:rPr lang="es-MX" sz="1800" err="1">
                <a:solidFill>
                  <a:srgbClr val="000000"/>
                </a:solidFill>
              </a:rPr>
              <a:t>assignment</a:t>
            </a:r>
            <a:endParaRPr lang="es-MX" sz="1800">
              <a:solidFill>
                <a:srgbClr val="000000"/>
              </a:solidFill>
            </a:endParaRPr>
          </a:p>
          <a:p>
            <a:pPr algn="l" rtl="0" fontAlgn="base"/>
            <a:r>
              <a:rPr lang="es-MX" sz="1800">
                <a:solidFill>
                  <a:srgbClr val="000000"/>
                </a:solidFill>
              </a:rPr>
              <a:t>-</a:t>
            </a:r>
            <a:r>
              <a:rPr lang="es-MX" sz="1800" err="1">
                <a:solidFill>
                  <a:srgbClr val="000000"/>
                </a:solidFill>
              </a:rPr>
              <a:t>Automatically</a:t>
            </a:r>
            <a:r>
              <a:rPr lang="es-MX" sz="1800">
                <a:solidFill>
                  <a:srgbClr val="000000"/>
                </a:solidFill>
              </a:rPr>
              <a:t> </a:t>
            </a:r>
            <a:r>
              <a:rPr lang="es-MX" sz="1800" err="1">
                <a:solidFill>
                  <a:srgbClr val="000000"/>
                </a:solidFill>
              </a:rPr>
              <a:t>remove</a:t>
            </a:r>
            <a:r>
              <a:rPr lang="es-MX" sz="1800">
                <a:solidFill>
                  <a:srgbClr val="000000"/>
                </a:solidFill>
              </a:rPr>
              <a:t> </a:t>
            </a:r>
            <a:r>
              <a:rPr lang="es-MX" sz="1800" err="1">
                <a:solidFill>
                  <a:srgbClr val="000000"/>
                </a:solidFill>
              </a:rPr>
              <a:t>assignment</a:t>
            </a:r>
            <a:r>
              <a:rPr lang="es-MX" sz="1800">
                <a:solidFill>
                  <a:srgbClr val="000000"/>
                </a:solidFill>
              </a:rPr>
              <a:t> </a:t>
            </a:r>
          </a:p>
          <a:p>
            <a:pPr algn="l" rtl="0" fontAlgn="base"/>
            <a:endParaRPr lang="es-MX" sz="1800">
              <a:solidFill>
                <a:srgbClr val="000000"/>
              </a:solidFill>
              <a:latin typeface="Segoe UI" panose="020B0502040204020203" pitchFamily="34" charset="0"/>
            </a:endParaRPr>
          </a:p>
          <a:p>
            <a:pPr algn="l" rtl="0" fontAlgn="base"/>
            <a:endParaRPr lang="es-MX"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endParaRPr lang="en-US"/>
          </a:p>
        </p:txBody>
      </p:sp>
    </p:spTree>
    <p:extLst>
      <p:ext uri="{BB962C8B-B14F-4D97-AF65-F5344CB8AC3E}">
        <p14:creationId xmlns:p14="http://schemas.microsoft.com/office/powerpoint/2010/main" val="14902301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111252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Create an Access Package</a:t>
                      </a:r>
                    </a:p>
                  </a:txBody>
                  <a:tcPr/>
                </a:tc>
                <a:tc>
                  <a:txBody>
                    <a:bodyPr/>
                    <a:lstStyle/>
                    <a:p>
                      <a:r>
                        <a:rPr lang="en-US" sz="1600">
                          <a:hlinkClick r:id="rId2"/>
                        </a:rPr>
                        <a:t>Create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Create auto assignment policy</a:t>
                      </a:r>
                      <a:endParaRPr lang="en-US" sz="1600" noProof="0"/>
                    </a:p>
                  </a:txBody>
                  <a:tcPr/>
                </a:tc>
                <a:tc>
                  <a:txBody>
                    <a:bodyPr/>
                    <a:lstStyle/>
                    <a:p>
                      <a:r>
                        <a:rPr lang="en-US" sz="1600">
                          <a:hlinkClick r:id="rId3"/>
                        </a:rPr>
                        <a:t>Create an automatic assignment policy</a:t>
                      </a:r>
                      <a:endParaRPr lang="en-US" sz="1600" noProof="0"/>
                    </a:p>
                  </a:txBody>
                  <a:tcPr/>
                </a:tc>
                <a:extLst>
                  <a:ext uri="{0D108BD9-81ED-4DB2-BD59-A6C34878D82A}">
                    <a16:rowId xmlns:a16="http://schemas.microsoft.com/office/drawing/2014/main" val="320479324"/>
                  </a:ext>
                </a:extLst>
              </a:tr>
            </a:tbl>
          </a:graphicData>
        </a:graphic>
      </p:graphicFrame>
      <p:sp>
        <p:nvSpPr>
          <p:cNvPr id="3" name="TextBox 2">
            <a:extLst>
              <a:ext uri="{FF2B5EF4-FFF2-40B4-BE49-F238E27FC236}">
                <a16:creationId xmlns:a16="http://schemas.microsoft.com/office/drawing/2014/main" id="{C22F2730-2533-CDD6-B3F1-7263DC309F27}"/>
              </a:ext>
            </a:extLst>
          </p:cNvPr>
          <p:cNvSpPr txBox="1"/>
          <p:nvPr/>
        </p:nvSpPr>
        <p:spPr>
          <a:xfrm>
            <a:off x="838201" y="5396795"/>
            <a:ext cx="10015226" cy="923330"/>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4"/>
              </a:rPr>
              <a:t>Configure an automatic assignment policy for an access package in entitlement management - Microsoft Entra | Microsoft Learn</a:t>
            </a:r>
            <a:endParaRPr lang="en-US" sz="1800">
              <a:solidFill>
                <a:srgbClr val="000000"/>
              </a:solidFill>
              <a:latin typeface="Segoe UI" panose="020B0502040204020203" pitchFamily="34" charset="0"/>
            </a:endParaRPr>
          </a:p>
        </p:txBody>
      </p:sp>
    </p:spTree>
    <p:extLst>
      <p:ext uri="{BB962C8B-B14F-4D97-AF65-F5344CB8AC3E}">
        <p14:creationId xmlns:p14="http://schemas.microsoft.com/office/powerpoint/2010/main" val="217454989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61314" y="2805374"/>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Custom Workflows with Logic Apps</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215050023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21E3AB-6AF0-0EC3-434D-55C8FA2D17D9}"/>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latin typeface="+mn-lt"/>
              </a:rPr>
              <a:t>What is a </a:t>
            </a:r>
            <a:r>
              <a:rPr lang="en-US" sz="3200">
                <a:latin typeface="+mn-lt"/>
              </a:rPr>
              <a:t>Logic</a:t>
            </a:r>
            <a:r>
              <a:rPr lang="en-US">
                <a:latin typeface="+mn-lt"/>
              </a:rPr>
              <a:t> App?</a:t>
            </a:r>
          </a:p>
        </p:txBody>
      </p:sp>
      <p:sp>
        <p:nvSpPr>
          <p:cNvPr id="6" name="TextBox 5">
            <a:extLst>
              <a:ext uri="{FF2B5EF4-FFF2-40B4-BE49-F238E27FC236}">
                <a16:creationId xmlns:a16="http://schemas.microsoft.com/office/drawing/2014/main" id="{C5C7D6E5-5594-DD6D-DDDA-8389A8B1D249}"/>
              </a:ext>
            </a:extLst>
          </p:cNvPr>
          <p:cNvSpPr txBox="1"/>
          <p:nvPr/>
        </p:nvSpPr>
        <p:spPr>
          <a:xfrm>
            <a:off x="396801" y="2274838"/>
            <a:ext cx="3994129" cy="2308324"/>
          </a:xfrm>
          <a:prstGeom prst="rect">
            <a:avLst/>
          </a:prstGeom>
          <a:noFill/>
        </p:spPr>
        <p:txBody>
          <a:bodyPr wrap="square">
            <a:spAutoFit/>
          </a:bodyPr>
          <a:lstStyle/>
          <a:p>
            <a:r>
              <a:rPr lang="en-US"/>
              <a:t>Azure Logic Apps is a cloud platform where you can create and run automated workflows with little to no code. By using the visual designer and selecting from prebuilt operations, you can quickly build a workflow that integrates and manages your apps, data, services, and systems.</a:t>
            </a:r>
          </a:p>
        </p:txBody>
      </p:sp>
      <p:pic>
        <p:nvPicPr>
          <p:cNvPr id="1026" name="Picture 2" descr="Securing Azure Logic Apps Best Practices and Considerations">
            <a:extLst>
              <a:ext uri="{FF2B5EF4-FFF2-40B4-BE49-F238E27FC236}">
                <a16:creationId xmlns:a16="http://schemas.microsoft.com/office/drawing/2014/main" id="{63E6E78D-4480-EA0F-37CA-87CD99D9EC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8810" y="2274838"/>
            <a:ext cx="6032320" cy="3242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8462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5054EC-353F-9FA0-7894-2FF7343ED46D}"/>
              </a:ext>
            </a:extLst>
          </p:cNvPr>
          <p:cNvSpPr txBox="1"/>
          <p:nvPr/>
        </p:nvSpPr>
        <p:spPr>
          <a:xfrm>
            <a:off x="694854" y="2104124"/>
            <a:ext cx="9997289" cy="923330"/>
          </a:xfrm>
          <a:prstGeom prst="rect">
            <a:avLst/>
          </a:prstGeom>
          <a:noFill/>
        </p:spPr>
        <p:txBody>
          <a:bodyPr wrap="square">
            <a:spAutoFit/>
          </a:bodyPr>
          <a:lstStyle/>
          <a:p>
            <a:r>
              <a:rPr lang="en-US" b="0" i="0">
                <a:solidFill>
                  <a:srgbClr val="161616"/>
                </a:solidFill>
                <a:effectLst/>
              </a:rPr>
              <a:t>Used to automate custom workflows and connect apps and services in one place. Users can integrate Logic Apps with entitlement management to broaden their governance workflows beyond the core entitlement management use cases.</a:t>
            </a:r>
            <a:endParaRPr lang="en-US"/>
          </a:p>
        </p:txBody>
      </p:sp>
      <p:sp>
        <p:nvSpPr>
          <p:cNvPr id="5" name="Title 1">
            <a:extLst>
              <a:ext uri="{FF2B5EF4-FFF2-40B4-BE49-F238E27FC236}">
                <a16:creationId xmlns:a16="http://schemas.microsoft.com/office/drawing/2014/main" id="{C385829A-A970-27A2-74C3-447A9B8F72DD}"/>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Logic App Integration with Entitlement Management </a:t>
            </a:r>
          </a:p>
        </p:txBody>
      </p:sp>
      <p:sp>
        <p:nvSpPr>
          <p:cNvPr id="6" name="Text Placeholder 2">
            <a:extLst>
              <a:ext uri="{FF2B5EF4-FFF2-40B4-BE49-F238E27FC236}">
                <a16:creationId xmlns:a16="http://schemas.microsoft.com/office/drawing/2014/main" id="{A5148622-3B4F-25BB-CCCE-89173541D13F}"/>
              </a:ext>
            </a:extLst>
          </p:cNvPr>
          <p:cNvSpPr>
            <a:spLocks noGrp="1"/>
          </p:cNvSpPr>
          <p:nvPr>
            <p:ph type="body" sz="quarter" idx="12"/>
          </p:nvPr>
        </p:nvSpPr>
        <p:spPr>
          <a:xfrm>
            <a:off x="694854" y="3763224"/>
            <a:ext cx="9144000" cy="2107180"/>
          </a:xfrm>
        </p:spPr>
        <p:txBody>
          <a:bodyPr/>
          <a:lstStyle/>
          <a:p>
            <a:pPr marL="285750" indent="-285750" algn="l">
              <a:buFont typeface="Arial" panose="020B0604020202020204" pitchFamily="34" charset="0"/>
              <a:buChar char="•"/>
            </a:pPr>
            <a:r>
              <a:rPr lang="en-US" sz="1800" b="0" i="0">
                <a:solidFill>
                  <a:srgbClr val="161616"/>
                </a:solidFill>
                <a:effectLst/>
              </a:rPr>
              <a:t>When an access package request is created</a:t>
            </a:r>
          </a:p>
          <a:p>
            <a:pPr marL="285750" indent="-285750" algn="l">
              <a:buFont typeface="Arial" panose="020B0604020202020204" pitchFamily="34" charset="0"/>
              <a:buChar char="•"/>
            </a:pPr>
            <a:r>
              <a:rPr lang="en-US" sz="1800" b="0" i="0">
                <a:solidFill>
                  <a:srgbClr val="161616"/>
                </a:solidFill>
                <a:effectLst/>
              </a:rPr>
              <a:t>When an access package request is approved</a:t>
            </a:r>
          </a:p>
          <a:p>
            <a:pPr marL="285750" indent="-285750" algn="l">
              <a:buFont typeface="Arial" panose="020B0604020202020204" pitchFamily="34" charset="0"/>
              <a:buChar char="•"/>
            </a:pPr>
            <a:r>
              <a:rPr lang="en-US" sz="1800" b="0" i="0">
                <a:solidFill>
                  <a:srgbClr val="161616"/>
                </a:solidFill>
                <a:effectLst/>
              </a:rPr>
              <a:t>When an access package assignment is granted</a:t>
            </a:r>
          </a:p>
          <a:p>
            <a:pPr marL="285750" indent="-285750" algn="l">
              <a:buFont typeface="Arial" panose="020B0604020202020204" pitchFamily="34" charset="0"/>
              <a:buChar char="•"/>
            </a:pPr>
            <a:r>
              <a:rPr lang="en-US" sz="1800" b="0" i="0">
                <a:solidFill>
                  <a:srgbClr val="161616"/>
                </a:solidFill>
                <a:effectLst/>
              </a:rPr>
              <a:t>When an access package assignment is removed</a:t>
            </a:r>
          </a:p>
          <a:p>
            <a:pPr marL="285750" indent="-285750" algn="l">
              <a:buFont typeface="Arial" panose="020B0604020202020204" pitchFamily="34" charset="0"/>
              <a:buChar char="•"/>
            </a:pPr>
            <a:r>
              <a:rPr lang="en-US" sz="1800" b="0" i="0">
                <a:solidFill>
                  <a:srgbClr val="161616"/>
                </a:solidFill>
                <a:effectLst/>
              </a:rPr>
              <a:t>14 days before an access package assignment auto expires</a:t>
            </a:r>
          </a:p>
          <a:p>
            <a:pPr marL="285750" indent="-285750" algn="l">
              <a:buFont typeface="Arial" panose="020B0604020202020204" pitchFamily="34" charset="0"/>
              <a:buChar char="•"/>
            </a:pPr>
            <a:r>
              <a:rPr lang="en-US" sz="1800" b="0" i="0">
                <a:solidFill>
                  <a:srgbClr val="161616"/>
                </a:solidFill>
                <a:effectLst/>
              </a:rPr>
              <a:t>One day before an access package assignment auto expires</a:t>
            </a:r>
          </a:p>
          <a:p>
            <a:endParaRPr lang="en-US"/>
          </a:p>
          <a:p>
            <a:endParaRPr lang="en-US"/>
          </a:p>
        </p:txBody>
      </p:sp>
    </p:spTree>
    <p:extLst>
      <p:ext uri="{BB962C8B-B14F-4D97-AF65-F5344CB8AC3E}">
        <p14:creationId xmlns:p14="http://schemas.microsoft.com/office/powerpoint/2010/main" val="101917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a:xfrm>
            <a:off x="838200" y="556995"/>
            <a:ext cx="10515600" cy="1133693"/>
          </a:xfrm>
        </p:spPr>
        <p:txBody>
          <a:bodyPr vert="horz" lIns="91440" tIns="45720" rIns="91440" bIns="45720" rtlCol="0" anchor="ctr">
            <a:normAutofit/>
          </a:bodyPr>
          <a:lstStyle/>
          <a:p>
            <a:r>
              <a:rPr lang="en-US" sz="5200" kern="1200">
                <a:solidFill>
                  <a:schemeClr val="tx1"/>
                </a:solidFill>
                <a:latin typeface="+mj-lt"/>
                <a:ea typeface="+mj-ea"/>
                <a:cs typeface="+mj-cs"/>
              </a:rPr>
              <a:t>Use cases examples </a:t>
            </a:r>
          </a:p>
        </p:txBody>
      </p:sp>
      <p:graphicFrame>
        <p:nvGraphicFramePr>
          <p:cNvPr id="24" name="TextBox 8">
            <a:extLst>
              <a:ext uri="{FF2B5EF4-FFF2-40B4-BE49-F238E27FC236}">
                <a16:creationId xmlns:a16="http://schemas.microsoft.com/office/drawing/2014/main" id="{F5AE644F-F751-DB6F-BE10-4861A69C96EF}"/>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386740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38200" y="1825625"/>
            <a:ext cx="10515600" cy="4351338"/>
          </a:xfrm>
        </p:spPr>
        <p:txBody>
          <a:bodyPr vert="horz" lIns="91440" tIns="45720" rIns="91440" bIns="45720" rtlCol="0">
            <a:normAutofit/>
          </a:bodyPr>
          <a:lstStyle/>
          <a:p>
            <a:pPr marL="342900" indent="-228600" algn="l" fontAlgn="base">
              <a:buFont typeface="Arial" panose="020B0604020202020204" pitchFamily="34" charset="0"/>
              <a:buChar char="•"/>
            </a:pPr>
            <a:r>
              <a:rPr lang="en-US"/>
              <a:t>Processes that you need to automate during the different request stages </a:t>
            </a:r>
          </a:p>
          <a:p>
            <a:pPr marL="342900" indent="-228600" algn="l" fontAlgn="base">
              <a:buFont typeface="Arial" panose="020B0604020202020204" pitchFamily="34" charset="0"/>
              <a:buChar char="•"/>
            </a:pPr>
            <a:r>
              <a:rPr lang="en-US"/>
              <a:t>Interfaces available on Target systems</a:t>
            </a:r>
          </a:p>
          <a:p>
            <a:pPr marL="342900" indent="-228600" algn="l" fontAlgn="base">
              <a:buFont typeface="Arial" panose="020B0604020202020204" pitchFamily="34" charset="0"/>
              <a:buChar char="•"/>
            </a:pPr>
            <a:r>
              <a:rPr lang="en-US"/>
              <a:t>Request stage where you want to trigger the logic app</a:t>
            </a:r>
          </a:p>
          <a:p>
            <a:pPr marL="342900" indent="-228600" algn="l" fontAlgn="base">
              <a:buFont typeface="Arial" panose="020B0604020202020204" pitchFamily="34" charset="0"/>
              <a:buChar char="•"/>
            </a:pPr>
            <a:r>
              <a:rPr lang="en-US"/>
              <a:t>Have Azure Subscription Resources available</a:t>
            </a:r>
          </a:p>
          <a:p>
            <a:pPr marL="342900" indent="-228600" algn="l" fontAlgn="base">
              <a:buFont typeface="Arial" panose="020B0604020202020204" pitchFamily="34" charset="0"/>
              <a:buChar char="•"/>
            </a:pPr>
            <a:r>
              <a:rPr lang="en-US"/>
              <a:t>Logic App authentication with target systems</a:t>
            </a:r>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a:buFont typeface="Arial" panose="020B0604020202020204" pitchFamily="34" charset="0"/>
              <a:buChar char="•"/>
            </a:pPr>
            <a:endParaRPr lang="en-US"/>
          </a:p>
        </p:txBody>
      </p:sp>
    </p:spTree>
    <p:extLst>
      <p:ext uri="{BB962C8B-B14F-4D97-AF65-F5344CB8AC3E}">
        <p14:creationId xmlns:p14="http://schemas.microsoft.com/office/powerpoint/2010/main" val="2206755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210820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Add custom Extension to a Catalog</a:t>
                      </a:r>
                    </a:p>
                  </a:txBody>
                  <a:tcPr/>
                </a:tc>
                <a:tc>
                  <a:txBody>
                    <a:bodyPr/>
                    <a:lstStyle/>
                    <a:p>
                      <a:r>
                        <a:rPr lang="en-US" sz="1600">
                          <a:hlinkClick r:id="rId2"/>
                        </a:rPr>
                        <a:t>Create and add a Logic App workflow to a catalog for use in entitlement management</a:t>
                      </a:r>
                      <a:endParaRPr lang="en-US" sz="1600"/>
                    </a:p>
                  </a:txBody>
                  <a:tcPr/>
                </a:tc>
                <a:extLst>
                  <a:ext uri="{0D108BD9-81ED-4DB2-BD59-A6C34878D82A}">
                    <a16:rowId xmlns:a16="http://schemas.microsoft.com/office/drawing/2014/main" val="952396977"/>
                  </a:ext>
                </a:extLst>
              </a:tr>
              <a:tr h="420381">
                <a:tc>
                  <a:txBody>
                    <a:bodyPr/>
                    <a:lstStyle/>
                    <a:p>
                      <a:r>
                        <a:rPr lang="en-US" sz="1600" noProof="0"/>
                        <a:t>2. Edit the Custom Extension </a:t>
                      </a:r>
                    </a:p>
                  </a:txBody>
                  <a:tcPr/>
                </a:tc>
                <a:tc>
                  <a:txBody>
                    <a:bodyPr/>
                    <a:lstStyle/>
                    <a:p>
                      <a:endParaRPr lang="en-US" sz="1600"/>
                    </a:p>
                    <a:p>
                      <a:r>
                        <a:rPr lang="en-US" sz="1600">
                          <a:hlinkClick r:id="rId2"/>
                        </a:rPr>
                        <a:t>Edit a linked Logic App's workflow definition </a:t>
                      </a:r>
                      <a:endParaRPr lang="en-US" sz="1600"/>
                    </a:p>
                  </a:txBody>
                  <a:tcPr/>
                </a:tc>
                <a:extLst>
                  <a:ext uri="{0D108BD9-81ED-4DB2-BD59-A6C34878D82A}">
                    <a16:rowId xmlns:a16="http://schemas.microsoft.com/office/drawing/2014/main" val="2252391364"/>
                  </a:ext>
                </a:extLst>
              </a:tr>
              <a:tr h="370840">
                <a:tc>
                  <a:txBody>
                    <a:bodyPr/>
                    <a:lstStyle/>
                    <a:p>
                      <a:r>
                        <a:rPr lang="es-MX" sz="1600" noProof="0"/>
                        <a:t>3. </a:t>
                      </a:r>
                      <a:r>
                        <a:rPr lang="es-MX" sz="1600" noProof="0" err="1"/>
                        <a:t>Add</a:t>
                      </a:r>
                      <a:r>
                        <a:rPr lang="es-MX" sz="1600" noProof="0"/>
                        <a:t> </a:t>
                      </a:r>
                      <a:r>
                        <a:rPr lang="es-MX" sz="1600" noProof="0" err="1"/>
                        <a:t>custom</a:t>
                      </a:r>
                      <a:r>
                        <a:rPr lang="es-MX" sz="1600" noProof="0"/>
                        <a:t> </a:t>
                      </a:r>
                      <a:r>
                        <a:rPr lang="es-MX" sz="1600" noProof="0" err="1"/>
                        <a:t>Extension</a:t>
                      </a:r>
                      <a:r>
                        <a:rPr lang="es-MX" sz="1600" noProof="0"/>
                        <a:t> to </a:t>
                      </a:r>
                      <a:r>
                        <a:rPr lang="es-MX" sz="1600" noProof="0" err="1"/>
                        <a:t>an</a:t>
                      </a:r>
                      <a:r>
                        <a:rPr lang="es-MX" sz="1600" noProof="0"/>
                        <a:t> Access </a:t>
                      </a:r>
                      <a:r>
                        <a:rPr lang="es-MX" sz="1600" noProof="0" err="1"/>
                        <a:t>Package</a:t>
                      </a:r>
                      <a:endParaRPr lang="en-US" sz="1600" noProof="0"/>
                    </a:p>
                  </a:txBody>
                  <a:tcPr/>
                </a:tc>
                <a:tc>
                  <a:txBody>
                    <a:bodyPr/>
                    <a:lstStyle/>
                    <a:p>
                      <a:r>
                        <a:rPr lang="en-US" sz="1600">
                          <a:hlinkClick r:id="rId3"/>
                        </a:rPr>
                        <a:t>Add custom extension to a policy in an access package</a:t>
                      </a:r>
                      <a:endParaRPr lang="en-US" sz="1600"/>
                    </a:p>
                  </a:txBody>
                  <a:tcPr/>
                </a:tc>
                <a:extLst>
                  <a:ext uri="{0D108BD9-81ED-4DB2-BD59-A6C34878D82A}">
                    <a16:rowId xmlns:a16="http://schemas.microsoft.com/office/drawing/2014/main" val="320479324"/>
                  </a:ext>
                </a:extLst>
              </a:tr>
            </a:tbl>
          </a:graphicData>
        </a:graphic>
      </p:graphicFrame>
      <p:sp>
        <p:nvSpPr>
          <p:cNvPr id="3" name="TextBox 2">
            <a:extLst>
              <a:ext uri="{FF2B5EF4-FFF2-40B4-BE49-F238E27FC236}">
                <a16:creationId xmlns:a16="http://schemas.microsoft.com/office/drawing/2014/main" id="{C22F2730-2533-CDD6-B3F1-7263DC309F27}"/>
              </a:ext>
            </a:extLst>
          </p:cNvPr>
          <p:cNvSpPr txBox="1"/>
          <p:nvPr/>
        </p:nvSpPr>
        <p:spPr>
          <a:xfrm>
            <a:off x="838200" y="4644320"/>
            <a:ext cx="10015226" cy="1200329"/>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4"/>
              </a:rPr>
              <a:t>Trigger Logic Apps with custom extensions in entitlement management - Microsoft Entra | Microsoft Learn</a:t>
            </a:r>
            <a:endParaRPr lang="en-US"/>
          </a:p>
          <a:p>
            <a:pPr algn="l" rtl="0" fontAlgn="base"/>
            <a:endParaRPr lang="en-US" sz="1800">
              <a:solidFill>
                <a:srgbClr val="000000"/>
              </a:solidFill>
              <a:latin typeface="Segoe UI" panose="020B0502040204020203" pitchFamily="34" charset="0"/>
            </a:endParaRPr>
          </a:p>
        </p:txBody>
      </p:sp>
    </p:spTree>
    <p:extLst>
      <p:ext uri="{BB962C8B-B14F-4D97-AF65-F5344CB8AC3E}">
        <p14:creationId xmlns:p14="http://schemas.microsoft.com/office/powerpoint/2010/main" val="364372546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61656" cy="553998"/>
          </a:xfrm>
        </p:spPr>
        <p:txBody>
          <a:bodyPr>
            <a:normAutofit/>
          </a:bodyPr>
          <a:lstStyle/>
          <a:p>
            <a:r>
              <a:rPr lang="en-US" sz="3200"/>
              <a:t>Scenario’s Key Requirements</a:t>
            </a:r>
          </a:p>
        </p:txBody>
      </p:sp>
      <p:sp>
        <p:nvSpPr>
          <p:cNvPr id="6" name="Text Placeholder 5"/>
          <p:cNvSpPr>
            <a:spLocks noGrp="1"/>
          </p:cNvSpPr>
          <p:nvPr>
            <p:ph sz="quarter" idx="10"/>
          </p:nvPr>
        </p:nvSpPr>
        <p:spPr>
          <a:xfrm>
            <a:off x="588263" y="1101725"/>
            <a:ext cx="11018838" cy="430887"/>
          </a:xfrm>
        </p:spPr>
        <p:txBody>
          <a:bodyPr>
            <a:normAutofit/>
          </a:bodyPr>
          <a:lstStyle/>
          <a:p>
            <a:pPr marL="0" indent="0">
              <a:buNone/>
            </a:pPr>
            <a:r>
              <a:rPr lang="en-US"/>
              <a:t>Make sure you meet these requirements to avoid any roadblocks</a:t>
            </a:r>
          </a:p>
        </p:txBody>
      </p:sp>
      <p:sp>
        <p:nvSpPr>
          <p:cNvPr id="5" name="Rectangle 4">
            <a:extLst>
              <a:ext uri="{FF2B5EF4-FFF2-40B4-BE49-F238E27FC236}">
                <a16:creationId xmlns:a16="http://schemas.microsoft.com/office/drawing/2014/main" id="{052A24BB-6642-429C-9613-B0B1DB310251}"/>
              </a:ext>
            </a:extLst>
          </p:cNvPr>
          <p:cNvSpPr/>
          <p:nvPr/>
        </p:nvSpPr>
        <p:spPr bwMode="auto">
          <a:xfrm>
            <a:off x="588263" y="1825484"/>
            <a:ext cx="10464366" cy="493058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92608" tIns="292608" rIns="292608" bIns="292608" numCol="1" spcCol="0" rtlCol="0" fromWordArt="0" anchor="t" anchorCtr="0" forceAA="0" compatLnSpc="1">
            <a:prstTxWarp prst="textNoShape">
              <a:avLst/>
            </a:prstTxWarp>
            <a:spAutoFit/>
          </a:bodyPr>
          <a:lstStyle/>
          <a:p>
            <a:pPr marL="171450" indent="-171450" defTabSz="932472" fontAlgn="base">
              <a:spcBef>
                <a:spcPts val="1200"/>
              </a:spcBef>
              <a:spcAft>
                <a:spcPts val="1200"/>
              </a:spcAft>
              <a:buFont typeface="Arial" panose="020B0604020202020204" pitchFamily="34" charset="0"/>
              <a:buChar char="•"/>
            </a:pPr>
            <a:r>
              <a:rPr lang="en-US" dirty="0">
                <a:solidFill>
                  <a:schemeClr val="tx1"/>
                </a:solidFill>
                <a:ea typeface="Segoe UI" panose="020B0502040204020203" pitchFamily="34" charset="0"/>
                <a:cs typeface="Segoe UI" panose="020B0502040204020203" pitchFamily="34" charset="0"/>
              </a:rPr>
              <a:t>Microsoft Entra ID P1 or P2 license </a:t>
            </a:r>
          </a:p>
          <a:p>
            <a:pPr marL="171450" indent="-171450" defTabSz="932472" fontAlgn="base">
              <a:spcBef>
                <a:spcPts val="1200"/>
              </a:spcBef>
              <a:spcAft>
                <a:spcPts val="1200"/>
              </a:spcAft>
              <a:buFont typeface="Arial" panose="020B0604020202020204" pitchFamily="34" charset="0"/>
              <a:buChar char="•"/>
            </a:pPr>
            <a:r>
              <a:rPr lang="en-US" dirty="0">
                <a:solidFill>
                  <a:schemeClr val="tx1"/>
                </a:solidFill>
                <a:ea typeface="Segoe UI" panose="020B0502040204020203" pitchFamily="34" charset="0"/>
                <a:cs typeface="Segoe UI" panose="020B0502040204020203" pitchFamily="34" charset="0"/>
              </a:rPr>
              <a:t>Microsoft Entra ID Governance SKU (Logic Apps and Auto Assignment Policies) - </a:t>
            </a:r>
            <a:r>
              <a:rPr lang="en-US" sz="1800" dirty="0">
                <a:hlinkClick r:id="rId3"/>
              </a:rPr>
              <a:t>How to start a Microsoft Entra ID Governance Trial</a:t>
            </a:r>
            <a:r>
              <a:rPr lang="en-US" sz="1800" dirty="0"/>
              <a:t>) </a:t>
            </a:r>
            <a:endParaRPr lang="en-US" sz="1600" dirty="0">
              <a:solidFill>
                <a:schemeClr val="tx1"/>
              </a:solidFill>
              <a:ea typeface="Segoe UI" panose="020B0502040204020203" pitchFamily="34" charset="0"/>
              <a:cs typeface="Segoe UI" panose="020B0502040204020203" pitchFamily="34" charset="0"/>
            </a:endParaRPr>
          </a:p>
          <a:p>
            <a:pPr marL="171450" indent="-171450" defTabSz="932472" fontAlgn="base">
              <a:spcBef>
                <a:spcPts val="1200"/>
              </a:spcBef>
              <a:spcAft>
                <a:spcPts val="1200"/>
              </a:spcAft>
              <a:buFont typeface="Arial" panose="020B0604020202020204" pitchFamily="34" charset="0"/>
              <a:buChar char="•"/>
            </a:pPr>
            <a:r>
              <a:rPr lang="en-US" dirty="0">
                <a:solidFill>
                  <a:schemeClr val="tx1"/>
                </a:solidFill>
                <a:ea typeface="Segoe UI" panose="020B0502040204020203" pitchFamily="34" charset="0"/>
                <a:cs typeface="Segoe UI" panose="020B0502040204020203" pitchFamily="34" charset="0"/>
              </a:rPr>
              <a:t>2 Azure Active Directory Tenants</a:t>
            </a:r>
          </a:p>
          <a:p>
            <a:pPr marL="171450" indent="-171450" defTabSz="932472" fontAlgn="base">
              <a:spcBef>
                <a:spcPts val="1200"/>
              </a:spcBef>
              <a:spcAft>
                <a:spcPts val="1200"/>
              </a:spcAft>
              <a:buFont typeface="Arial" panose="020B0604020202020204" pitchFamily="34" charset="0"/>
              <a:buChar char="•"/>
            </a:pPr>
            <a:r>
              <a:rPr lang="en-US" sz="1800" dirty="0">
                <a:solidFill>
                  <a:schemeClr val="tx1"/>
                </a:solidFill>
                <a:ea typeface="Segoe UI" panose="020B0502040204020203" pitchFamily="34" charset="0"/>
                <a:cs typeface="Segoe UI" panose="020B0502040204020203" pitchFamily="34" charset="0"/>
              </a:rPr>
              <a:t>A cloud user account on the target tenant </a:t>
            </a:r>
            <a:r>
              <a:rPr lang="en-US" dirty="0">
                <a:solidFill>
                  <a:schemeClr val="tx1"/>
                </a:solidFill>
                <a:ea typeface="Segoe UI" panose="020B0502040204020203" pitchFamily="34" charset="0"/>
                <a:cs typeface="Segoe UI" panose="020B0502040204020203" pitchFamily="34" charset="0"/>
              </a:rPr>
              <a:t>to approve and access</a:t>
            </a:r>
          </a:p>
          <a:p>
            <a:pPr marL="171450" indent="-171450" defTabSz="932472" fontAlgn="base">
              <a:spcBef>
                <a:spcPts val="1200"/>
              </a:spcBef>
              <a:spcAft>
                <a:spcPts val="1200"/>
              </a:spcAft>
              <a:buFont typeface="Arial" panose="020B0604020202020204" pitchFamily="34" charset="0"/>
              <a:buChar char="•"/>
            </a:pPr>
            <a:r>
              <a:rPr lang="en-US" dirty="0">
                <a:solidFill>
                  <a:schemeClr val="tx1"/>
                </a:solidFill>
                <a:ea typeface="Segoe UI" panose="020B0502040204020203" pitchFamily="34" charset="0"/>
                <a:cs typeface="Segoe UI" panose="020B0502040204020203" pitchFamily="34" charset="0"/>
              </a:rPr>
              <a:t>A cloud user on the Source tenant to request Access</a:t>
            </a:r>
          </a:p>
          <a:p>
            <a:pPr marL="171450" indent="-171450" defTabSz="932472" fontAlgn="base">
              <a:spcBef>
                <a:spcPts val="1200"/>
              </a:spcBef>
              <a:spcAft>
                <a:spcPts val="1200"/>
              </a:spcAft>
              <a:buFont typeface="Arial" panose="020B0604020202020204" pitchFamily="34" charset="0"/>
              <a:buChar char="•"/>
            </a:pPr>
            <a:r>
              <a:rPr lang="en-US" sz="1800" dirty="0">
                <a:solidFill>
                  <a:schemeClr val="tx1"/>
                </a:solidFill>
                <a:ea typeface="Segoe UI" panose="020B0502040204020203" pitchFamily="34" charset="0"/>
                <a:cs typeface="Segoe UI" panose="020B0502040204020203" pitchFamily="34" charset="0"/>
              </a:rPr>
              <a:t>Account with User administrator, Identity Governance Administrator, Privileged Role Administrator or Global administrator on the target tenant</a:t>
            </a:r>
          </a:p>
          <a:p>
            <a:pPr marL="171450" indent="-171450" defTabSz="932472" fontAlgn="base">
              <a:spcBef>
                <a:spcPts val="1200"/>
              </a:spcBef>
              <a:spcAft>
                <a:spcPts val="1200"/>
              </a:spcAft>
              <a:buFont typeface="Arial" panose="020B0604020202020204" pitchFamily="34" charset="0"/>
              <a:buChar char="•"/>
            </a:pPr>
            <a:endParaRPr lang="en-US" sz="1800" dirty="0">
              <a:solidFill>
                <a:schemeClr val="tx1"/>
              </a:solidFill>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934260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61314" y="2805374"/>
            <a:ext cx="8077861"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Convert existing external users to be governed</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3678130106"/>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15DF60-1F52-FBA2-037B-E3E19B6C3614}"/>
              </a:ext>
            </a:extLst>
          </p:cNvPr>
          <p:cNvSpPr txBox="1"/>
          <p:nvPr/>
        </p:nvSpPr>
        <p:spPr>
          <a:xfrm>
            <a:off x="467259" y="1922799"/>
            <a:ext cx="11515191" cy="2031325"/>
          </a:xfrm>
          <a:prstGeom prst="rect">
            <a:avLst/>
          </a:prstGeom>
          <a:noFill/>
        </p:spPr>
        <p:txBody>
          <a:bodyPr wrap="square">
            <a:spAutoFit/>
          </a:bodyPr>
          <a:lstStyle/>
          <a:p>
            <a:pPr algn="l"/>
            <a:r>
              <a:rPr lang="en-US" b="0" i="0">
                <a:solidFill>
                  <a:srgbClr val="161616"/>
                </a:solidFill>
                <a:effectLst/>
              </a:rPr>
              <a:t>Entitlement management allows you to gain visibility into the state of a guest user's lifecycle through the following viewpoints:</a:t>
            </a:r>
          </a:p>
          <a:p>
            <a:pPr algn="l"/>
            <a:endParaRPr lang="en-US" b="0" i="0">
              <a:solidFill>
                <a:srgbClr val="161616"/>
              </a:solidFill>
              <a:effectLst/>
            </a:endParaRPr>
          </a:p>
          <a:p>
            <a:pPr algn="l">
              <a:buFont typeface="Arial" panose="020B0604020202020204" pitchFamily="34" charset="0"/>
              <a:buChar char="•"/>
            </a:pPr>
            <a:r>
              <a:rPr lang="en-US" b="1" i="0">
                <a:solidFill>
                  <a:srgbClr val="161616"/>
                </a:solidFill>
                <a:effectLst/>
              </a:rPr>
              <a:t>Governed</a:t>
            </a:r>
            <a:r>
              <a:rPr lang="en-US" b="0" i="0">
                <a:solidFill>
                  <a:srgbClr val="161616"/>
                </a:solidFill>
                <a:effectLst/>
              </a:rPr>
              <a:t> - The guest user is set to be governed.</a:t>
            </a:r>
          </a:p>
          <a:p>
            <a:pPr algn="l">
              <a:buFont typeface="Arial" panose="020B0604020202020204" pitchFamily="34" charset="0"/>
              <a:buChar char="•"/>
            </a:pPr>
            <a:r>
              <a:rPr lang="en-US" b="1" i="0">
                <a:solidFill>
                  <a:srgbClr val="161616"/>
                </a:solidFill>
                <a:effectLst/>
              </a:rPr>
              <a:t>Ungoverned</a:t>
            </a:r>
            <a:r>
              <a:rPr lang="en-US" b="0" i="0">
                <a:solidFill>
                  <a:srgbClr val="161616"/>
                </a:solidFill>
                <a:effectLst/>
              </a:rPr>
              <a:t> - The guest user is set to not be governed.</a:t>
            </a:r>
          </a:p>
          <a:p>
            <a:pPr algn="l">
              <a:buFont typeface="Arial" panose="020B0604020202020204" pitchFamily="34" charset="0"/>
              <a:buChar char="•"/>
            </a:pPr>
            <a:r>
              <a:rPr lang="en-US" b="1" i="0">
                <a:solidFill>
                  <a:srgbClr val="161616"/>
                </a:solidFill>
                <a:effectLst/>
              </a:rPr>
              <a:t>Blank</a:t>
            </a:r>
            <a:r>
              <a:rPr lang="en-US" b="0" i="0">
                <a:solidFill>
                  <a:srgbClr val="161616"/>
                </a:solidFill>
                <a:effectLst/>
              </a:rPr>
              <a:t> - The lifecycle for the guest user isn't determined. This happens when the guest user had an access package assigned before managing user lifecycle was possible.</a:t>
            </a:r>
          </a:p>
        </p:txBody>
      </p:sp>
      <p:sp>
        <p:nvSpPr>
          <p:cNvPr id="6" name="Title 1">
            <a:extLst>
              <a:ext uri="{FF2B5EF4-FFF2-40B4-BE49-F238E27FC236}">
                <a16:creationId xmlns:a16="http://schemas.microsoft.com/office/drawing/2014/main" id="{AEC73466-B71A-D667-2937-50857A625F64}"/>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External User states</a:t>
            </a:r>
          </a:p>
        </p:txBody>
      </p:sp>
      <p:pic>
        <p:nvPicPr>
          <p:cNvPr id="14" name="Picture 13">
            <a:extLst>
              <a:ext uri="{FF2B5EF4-FFF2-40B4-BE49-F238E27FC236}">
                <a16:creationId xmlns:a16="http://schemas.microsoft.com/office/drawing/2014/main" id="{1F110671-8C36-1F41-36D7-7CD3FE26DC0C}"/>
              </a:ext>
            </a:extLst>
          </p:cNvPr>
          <p:cNvPicPr>
            <a:picLocks noChangeAspect="1"/>
          </p:cNvPicPr>
          <p:nvPr/>
        </p:nvPicPr>
        <p:blipFill>
          <a:blip r:embed="rId2"/>
          <a:stretch>
            <a:fillRect/>
          </a:stretch>
        </p:blipFill>
        <p:spPr>
          <a:xfrm>
            <a:off x="2519629" y="4479860"/>
            <a:ext cx="7410450" cy="1965330"/>
          </a:xfrm>
          <a:prstGeom prst="rect">
            <a:avLst/>
          </a:prstGeom>
        </p:spPr>
      </p:pic>
    </p:spTree>
    <p:extLst>
      <p:ext uri="{BB962C8B-B14F-4D97-AF65-F5344CB8AC3E}">
        <p14:creationId xmlns:p14="http://schemas.microsoft.com/office/powerpoint/2010/main" val="330403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38200" y="1825625"/>
            <a:ext cx="10515600" cy="4351338"/>
          </a:xfrm>
        </p:spPr>
        <p:txBody>
          <a:bodyPr vert="horz" lIns="91440" tIns="45720" rIns="91440" bIns="45720" rtlCol="0">
            <a:normAutofit/>
          </a:bodyPr>
          <a:lstStyle/>
          <a:p>
            <a:pPr marL="342900" indent="-228600" algn="l" fontAlgn="base">
              <a:buFont typeface="Arial" panose="020B0604020202020204" pitchFamily="34" charset="0"/>
              <a:buChar char="•"/>
            </a:pPr>
            <a:r>
              <a:rPr lang="en-US"/>
              <a:t>Create a new access Package or use an existing one</a:t>
            </a:r>
          </a:p>
          <a:p>
            <a:pPr marL="342900" indent="-228600" algn="l" fontAlgn="base">
              <a:buFont typeface="Arial" panose="020B0604020202020204" pitchFamily="34" charset="0"/>
              <a:buChar char="•"/>
            </a:pPr>
            <a:r>
              <a:rPr lang="en-US"/>
              <a:t>How assign the existing external users to the access package?</a:t>
            </a:r>
          </a:p>
          <a:p>
            <a:pPr marL="800100" lvl="1" indent="-228600" algn="l" fontAlgn="base">
              <a:buFont typeface="Arial" panose="020B0604020202020204" pitchFamily="34" charset="0"/>
              <a:buChar char="•"/>
            </a:pPr>
            <a:r>
              <a:rPr lang="en-US"/>
              <a:t>Auto Assignment Policy – Define a Rule </a:t>
            </a:r>
          </a:p>
          <a:p>
            <a:pPr marL="800100" lvl="1" indent="-228600" algn="l" fontAlgn="base">
              <a:buFont typeface="Arial" panose="020B0604020202020204" pitchFamily="34" charset="0"/>
              <a:buChar char="•"/>
            </a:pPr>
            <a:r>
              <a:rPr lang="en-US"/>
              <a:t>Self Request – Define approvers and approval levels</a:t>
            </a:r>
          </a:p>
          <a:p>
            <a:pPr marL="800100" lvl="1" indent="-228600" algn="l" fontAlgn="base">
              <a:buFont typeface="Arial" panose="020B0604020202020204" pitchFamily="34" charset="0"/>
              <a:buChar char="•"/>
            </a:pPr>
            <a:r>
              <a:rPr lang="en-US"/>
              <a:t>Direct Assignment</a:t>
            </a:r>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a:buFont typeface="Arial" panose="020B0604020202020204" pitchFamily="34" charset="0"/>
              <a:buChar char="•"/>
            </a:pPr>
            <a:endParaRPr lang="en-US"/>
          </a:p>
        </p:txBody>
      </p:sp>
    </p:spTree>
    <p:extLst>
      <p:ext uri="{BB962C8B-B14F-4D97-AF65-F5344CB8AC3E}">
        <p14:creationId xmlns:p14="http://schemas.microsoft.com/office/powerpoint/2010/main" val="41004737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169164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Create and Access Package (optional)</a:t>
                      </a:r>
                    </a:p>
                  </a:txBody>
                  <a:tcPr/>
                </a:tc>
                <a:tc>
                  <a:txBody>
                    <a:bodyPr/>
                    <a:lstStyle/>
                    <a:p>
                      <a:r>
                        <a:rPr lang="en-US" sz="1600">
                          <a:hlinkClick r:id="rId2"/>
                        </a:rPr>
                        <a:t>Create an access package in entitlement management</a:t>
                      </a:r>
                      <a:endParaRPr lang="en-US" sz="1600"/>
                    </a:p>
                  </a:txBody>
                  <a:tcPr/>
                </a:tc>
                <a:extLst>
                  <a:ext uri="{0D108BD9-81ED-4DB2-BD59-A6C34878D82A}">
                    <a16:rowId xmlns:a16="http://schemas.microsoft.com/office/drawing/2014/main" val="952396977"/>
                  </a:ext>
                </a:extLst>
              </a:tr>
              <a:tr h="420381">
                <a:tc>
                  <a:txBody>
                    <a:bodyPr/>
                    <a:lstStyle/>
                    <a:p>
                      <a:r>
                        <a:rPr lang="en-US" sz="1600" noProof="0"/>
                        <a:t>2. Add Auto Assignment Policy (optional)</a:t>
                      </a:r>
                    </a:p>
                  </a:txBody>
                  <a:tcPr/>
                </a:tc>
                <a:tc>
                  <a:txBody>
                    <a:bodyPr/>
                    <a:lstStyle/>
                    <a:p>
                      <a:endParaRPr lang="en-US" sz="1600"/>
                    </a:p>
                    <a:p>
                      <a:r>
                        <a:rPr lang="en-US" sz="1600">
                          <a:hlinkClick r:id="rId3"/>
                        </a:rPr>
                        <a:t>Create an automatic assignment policy</a:t>
                      </a:r>
                      <a:endParaRPr lang="en-US" sz="1600" noProof="0"/>
                    </a:p>
                  </a:txBody>
                  <a:tcPr/>
                </a:tc>
                <a:extLst>
                  <a:ext uri="{0D108BD9-81ED-4DB2-BD59-A6C34878D82A}">
                    <a16:rowId xmlns:a16="http://schemas.microsoft.com/office/drawing/2014/main" val="2252391364"/>
                  </a:ext>
                </a:extLst>
              </a:tr>
              <a:tr h="370840">
                <a:tc>
                  <a:txBody>
                    <a:bodyPr/>
                    <a:lstStyle/>
                    <a:p>
                      <a:r>
                        <a:rPr lang="es-MX" sz="1600" noProof="0" dirty="0"/>
                        <a:t>3. </a:t>
                      </a:r>
                      <a:r>
                        <a:rPr lang="es-MX" sz="1600" noProof="0" dirty="0" err="1"/>
                        <a:t>Convert</a:t>
                      </a:r>
                      <a:r>
                        <a:rPr lang="es-MX" sz="1600" noProof="0" dirty="0"/>
                        <a:t> </a:t>
                      </a:r>
                      <a:r>
                        <a:rPr lang="es-MX" sz="1600" noProof="0" dirty="0" err="1"/>
                        <a:t>users</a:t>
                      </a:r>
                      <a:r>
                        <a:rPr lang="es-MX" sz="1600" noProof="0" dirty="0"/>
                        <a:t> </a:t>
                      </a:r>
                      <a:r>
                        <a:rPr lang="es-MX" sz="1600" noProof="0" dirty="0" err="1"/>
                        <a:t>to</a:t>
                      </a:r>
                      <a:r>
                        <a:rPr lang="es-MX" sz="1600" noProof="0" dirty="0"/>
                        <a:t> </a:t>
                      </a:r>
                      <a:r>
                        <a:rPr lang="es-MX" sz="1600" noProof="0" dirty="0" err="1"/>
                        <a:t>governed</a:t>
                      </a:r>
                      <a:endParaRPr lang="en-US" sz="1600" noProof="0" dirty="0"/>
                    </a:p>
                  </a:txBody>
                  <a:tcPr/>
                </a:tc>
                <a:tc>
                  <a:txBody>
                    <a:bodyPr/>
                    <a:lstStyle/>
                    <a:p>
                      <a:r>
                        <a:rPr lang="en-US" sz="1600" dirty="0">
                          <a:hlinkClick r:id="rId4"/>
                        </a:rPr>
                        <a:t>Manage guest user lifecycle in the Azure portal</a:t>
                      </a:r>
                      <a:endParaRPr lang="en-US" sz="1600" dirty="0"/>
                    </a:p>
                  </a:txBody>
                  <a:tcPr/>
                </a:tc>
                <a:extLst>
                  <a:ext uri="{0D108BD9-81ED-4DB2-BD59-A6C34878D82A}">
                    <a16:rowId xmlns:a16="http://schemas.microsoft.com/office/drawing/2014/main" val="320479324"/>
                  </a:ext>
                </a:extLst>
              </a:tr>
            </a:tbl>
          </a:graphicData>
        </a:graphic>
      </p:graphicFrame>
    </p:spTree>
    <p:extLst>
      <p:ext uri="{BB962C8B-B14F-4D97-AF65-F5344CB8AC3E}">
        <p14:creationId xmlns:p14="http://schemas.microsoft.com/office/powerpoint/2010/main" val="336533145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2">
            <a:extLst>
              <a:ext uri="{FF2B5EF4-FFF2-40B4-BE49-F238E27FC236}">
                <a16:creationId xmlns:a16="http://schemas.microsoft.com/office/drawing/2014/main" id="{386A70DC-7761-9B92-5763-7BFF82493770}"/>
              </a:ext>
            </a:extLst>
          </p:cNvPr>
          <p:cNvSpPr/>
          <p:nvPr/>
        </p:nvSpPr>
        <p:spPr bwMode="auto">
          <a:xfrm>
            <a:off x="7106206" y="-1"/>
            <a:ext cx="5119043"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1E52CD89-F13F-0076-B2FE-BD6768A7723B}"/>
              </a:ext>
            </a:extLst>
          </p:cNvPr>
          <p:cNvSpPr>
            <a:spLocks noGrp="1"/>
          </p:cNvSpPr>
          <p:nvPr>
            <p:ph type="title"/>
          </p:nvPr>
        </p:nvSpPr>
        <p:spPr/>
        <p:txBody>
          <a:bodyPr/>
          <a:lstStyle/>
          <a:p>
            <a:r>
              <a:rPr lang="en-US"/>
              <a:t>Scenario: Access Recertification</a:t>
            </a:r>
          </a:p>
        </p:txBody>
      </p:sp>
      <p:sp>
        <p:nvSpPr>
          <p:cNvPr id="3" name="Freeform 127">
            <a:extLst>
              <a:ext uri="{FF2B5EF4-FFF2-40B4-BE49-F238E27FC236}">
                <a16:creationId xmlns:a16="http://schemas.microsoft.com/office/drawing/2014/main" id="{793FEAA6-817C-F27E-69A2-0A3E1C703315}"/>
              </a:ext>
            </a:extLst>
          </p:cNvPr>
          <p:cNvSpPr/>
          <p:nvPr/>
        </p:nvSpPr>
        <p:spPr>
          <a:xfrm rot="9900000">
            <a:off x="2070796" y="4076643"/>
            <a:ext cx="172837" cy="8403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837" h="840319">
                <a:moveTo>
                  <a:pt x="0" y="0"/>
                </a:moveTo>
                <a:lnTo>
                  <a:pt x="51152" y="109100"/>
                </a:lnTo>
                <a:lnTo>
                  <a:pt x="93895" y="222630"/>
                </a:lnTo>
                <a:lnTo>
                  <a:pt x="127834" y="340191"/>
                </a:lnTo>
                <a:lnTo>
                  <a:pt x="152570" y="461383"/>
                </a:lnTo>
                <a:lnTo>
                  <a:pt x="167702" y="585806"/>
                </a:lnTo>
                <a:lnTo>
                  <a:pt x="172837" y="713064"/>
                </a:lnTo>
                <a:lnTo>
                  <a:pt x="167702" y="8403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4" name="Freeform 125">
            <a:extLst>
              <a:ext uri="{FF2B5EF4-FFF2-40B4-BE49-F238E27FC236}">
                <a16:creationId xmlns:a16="http://schemas.microsoft.com/office/drawing/2014/main" id="{91458EB7-C566-3883-A7FD-9C02BA70C0FE}"/>
              </a:ext>
            </a:extLst>
          </p:cNvPr>
          <p:cNvSpPr/>
          <p:nvPr/>
        </p:nvSpPr>
        <p:spPr>
          <a:xfrm>
            <a:off x="3247315" y="2285472"/>
            <a:ext cx="1500863" cy="635266"/>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799626"/>
              <a:gd name="connsiteY0" fmla="*/ 20308 h 1551641"/>
              <a:gd name="connsiteX1" fmla="*/ 124171 w 1799626"/>
              <a:gd name="connsiteY1" fmla="*/ 5144 h 1551641"/>
              <a:gd name="connsiteX2" fmla="*/ 251169 w 1799626"/>
              <a:gd name="connsiteY2" fmla="*/ 0 h 1551641"/>
              <a:gd name="connsiteX3" fmla="*/ 378165 w 1799626"/>
              <a:gd name="connsiteY3" fmla="*/ 5144 h 1551641"/>
              <a:gd name="connsiteX4" fmla="*/ 502336 w 1799626"/>
              <a:gd name="connsiteY4" fmla="*/ 20308 h 1551641"/>
              <a:gd name="connsiteX5" fmla="*/ 623281 w 1799626"/>
              <a:gd name="connsiteY5" fmla="*/ 45095 h 1551641"/>
              <a:gd name="connsiteX6" fmla="*/ 740602 w 1799626"/>
              <a:gd name="connsiteY6" fmla="*/ 79104 h 1551641"/>
              <a:gd name="connsiteX7" fmla="*/ 853899 w 1799626"/>
              <a:gd name="connsiteY7" fmla="*/ 121936 h 1551641"/>
              <a:gd name="connsiteX8" fmla="*/ 962775 w 1799626"/>
              <a:gd name="connsiteY8" fmla="*/ 173192 h 1551641"/>
              <a:gd name="connsiteX9" fmla="*/ 1066830 w 1799626"/>
              <a:gd name="connsiteY9" fmla="*/ 232474 h 1551641"/>
              <a:gd name="connsiteX10" fmla="*/ 1165668 w 1799626"/>
              <a:gd name="connsiteY10" fmla="*/ 299378 h 1551641"/>
              <a:gd name="connsiteX11" fmla="*/ 1258889 w 1799626"/>
              <a:gd name="connsiteY11" fmla="*/ 373511 h 1551641"/>
              <a:gd name="connsiteX12" fmla="*/ 1346094 w 1799626"/>
              <a:gd name="connsiteY12" fmla="*/ 454468 h 1551641"/>
              <a:gd name="connsiteX13" fmla="*/ 1426885 w 1799626"/>
              <a:gd name="connsiteY13" fmla="*/ 541854 h 1551641"/>
              <a:gd name="connsiteX14" fmla="*/ 1500863 w 1799626"/>
              <a:gd name="connsiteY14" fmla="*/ 635266 h 1551641"/>
              <a:gd name="connsiteX15" fmla="*/ 1567631 w 1799626"/>
              <a:gd name="connsiteY15" fmla="*/ 734307 h 1551641"/>
              <a:gd name="connsiteX16" fmla="*/ 1626789 w 1799626"/>
              <a:gd name="connsiteY16" fmla="*/ 838577 h 1551641"/>
              <a:gd name="connsiteX17" fmla="*/ 1677941 w 1799626"/>
              <a:gd name="connsiteY17" fmla="*/ 947677 h 1551641"/>
              <a:gd name="connsiteX18" fmla="*/ 1720684 w 1799626"/>
              <a:gd name="connsiteY18" fmla="*/ 1061207 h 1551641"/>
              <a:gd name="connsiteX19" fmla="*/ 1754623 w 1799626"/>
              <a:gd name="connsiteY19" fmla="*/ 1178768 h 1551641"/>
              <a:gd name="connsiteX20" fmla="*/ 1779359 w 1799626"/>
              <a:gd name="connsiteY20" fmla="*/ 1299960 h 1551641"/>
              <a:gd name="connsiteX21" fmla="*/ 1794491 w 1799626"/>
              <a:gd name="connsiteY21" fmla="*/ 1424383 h 1551641"/>
              <a:gd name="connsiteX22" fmla="*/ 1799626 w 1799626"/>
              <a:gd name="connsiteY22" fmla="*/ 1551641 h 1551641"/>
              <a:gd name="connsiteX0" fmla="*/ 0 w 1794491"/>
              <a:gd name="connsiteY0" fmla="*/ 20308 h 1424383"/>
              <a:gd name="connsiteX1" fmla="*/ 124171 w 1794491"/>
              <a:gd name="connsiteY1" fmla="*/ 5144 h 1424383"/>
              <a:gd name="connsiteX2" fmla="*/ 251169 w 1794491"/>
              <a:gd name="connsiteY2" fmla="*/ 0 h 1424383"/>
              <a:gd name="connsiteX3" fmla="*/ 378165 w 1794491"/>
              <a:gd name="connsiteY3" fmla="*/ 5144 h 1424383"/>
              <a:gd name="connsiteX4" fmla="*/ 502336 w 1794491"/>
              <a:gd name="connsiteY4" fmla="*/ 20308 h 1424383"/>
              <a:gd name="connsiteX5" fmla="*/ 623281 w 1794491"/>
              <a:gd name="connsiteY5" fmla="*/ 45095 h 1424383"/>
              <a:gd name="connsiteX6" fmla="*/ 740602 w 1794491"/>
              <a:gd name="connsiteY6" fmla="*/ 79104 h 1424383"/>
              <a:gd name="connsiteX7" fmla="*/ 853899 w 1794491"/>
              <a:gd name="connsiteY7" fmla="*/ 121936 h 1424383"/>
              <a:gd name="connsiteX8" fmla="*/ 962775 w 1794491"/>
              <a:gd name="connsiteY8" fmla="*/ 173192 h 1424383"/>
              <a:gd name="connsiteX9" fmla="*/ 1066830 w 1794491"/>
              <a:gd name="connsiteY9" fmla="*/ 232474 h 1424383"/>
              <a:gd name="connsiteX10" fmla="*/ 1165668 w 1794491"/>
              <a:gd name="connsiteY10" fmla="*/ 299378 h 1424383"/>
              <a:gd name="connsiteX11" fmla="*/ 1258889 w 1794491"/>
              <a:gd name="connsiteY11" fmla="*/ 373511 h 1424383"/>
              <a:gd name="connsiteX12" fmla="*/ 1346094 w 1794491"/>
              <a:gd name="connsiteY12" fmla="*/ 454468 h 1424383"/>
              <a:gd name="connsiteX13" fmla="*/ 1426885 w 1794491"/>
              <a:gd name="connsiteY13" fmla="*/ 541854 h 1424383"/>
              <a:gd name="connsiteX14" fmla="*/ 1500863 w 1794491"/>
              <a:gd name="connsiteY14" fmla="*/ 635266 h 1424383"/>
              <a:gd name="connsiteX15" fmla="*/ 1567631 w 1794491"/>
              <a:gd name="connsiteY15" fmla="*/ 734307 h 1424383"/>
              <a:gd name="connsiteX16" fmla="*/ 1626789 w 1794491"/>
              <a:gd name="connsiteY16" fmla="*/ 838577 h 1424383"/>
              <a:gd name="connsiteX17" fmla="*/ 1677941 w 1794491"/>
              <a:gd name="connsiteY17" fmla="*/ 947677 h 1424383"/>
              <a:gd name="connsiteX18" fmla="*/ 1720684 w 1794491"/>
              <a:gd name="connsiteY18" fmla="*/ 1061207 h 1424383"/>
              <a:gd name="connsiteX19" fmla="*/ 1754623 w 1794491"/>
              <a:gd name="connsiteY19" fmla="*/ 1178768 h 1424383"/>
              <a:gd name="connsiteX20" fmla="*/ 1779359 w 1794491"/>
              <a:gd name="connsiteY20" fmla="*/ 1299960 h 1424383"/>
              <a:gd name="connsiteX21" fmla="*/ 1794491 w 1794491"/>
              <a:gd name="connsiteY21" fmla="*/ 1424383 h 1424383"/>
              <a:gd name="connsiteX0" fmla="*/ 0 w 1779359"/>
              <a:gd name="connsiteY0" fmla="*/ 20308 h 1299960"/>
              <a:gd name="connsiteX1" fmla="*/ 124171 w 1779359"/>
              <a:gd name="connsiteY1" fmla="*/ 5144 h 1299960"/>
              <a:gd name="connsiteX2" fmla="*/ 251169 w 1779359"/>
              <a:gd name="connsiteY2" fmla="*/ 0 h 1299960"/>
              <a:gd name="connsiteX3" fmla="*/ 378165 w 1779359"/>
              <a:gd name="connsiteY3" fmla="*/ 5144 h 1299960"/>
              <a:gd name="connsiteX4" fmla="*/ 502336 w 1779359"/>
              <a:gd name="connsiteY4" fmla="*/ 20308 h 1299960"/>
              <a:gd name="connsiteX5" fmla="*/ 623281 w 1779359"/>
              <a:gd name="connsiteY5" fmla="*/ 45095 h 1299960"/>
              <a:gd name="connsiteX6" fmla="*/ 740602 w 1779359"/>
              <a:gd name="connsiteY6" fmla="*/ 79104 h 1299960"/>
              <a:gd name="connsiteX7" fmla="*/ 853899 w 1779359"/>
              <a:gd name="connsiteY7" fmla="*/ 121936 h 1299960"/>
              <a:gd name="connsiteX8" fmla="*/ 962775 w 1779359"/>
              <a:gd name="connsiteY8" fmla="*/ 173192 h 1299960"/>
              <a:gd name="connsiteX9" fmla="*/ 1066830 w 1779359"/>
              <a:gd name="connsiteY9" fmla="*/ 232474 h 1299960"/>
              <a:gd name="connsiteX10" fmla="*/ 1165668 w 1779359"/>
              <a:gd name="connsiteY10" fmla="*/ 299378 h 1299960"/>
              <a:gd name="connsiteX11" fmla="*/ 1258889 w 1779359"/>
              <a:gd name="connsiteY11" fmla="*/ 373511 h 1299960"/>
              <a:gd name="connsiteX12" fmla="*/ 1346094 w 1779359"/>
              <a:gd name="connsiteY12" fmla="*/ 454468 h 1299960"/>
              <a:gd name="connsiteX13" fmla="*/ 1426885 w 1779359"/>
              <a:gd name="connsiteY13" fmla="*/ 541854 h 1299960"/>
              <a:gd name="connsiteX14" fmla="*/ 1500863 w 1779359"/>
              <a:gd name="connsiteY14" fmla="*/ 635266 h 1299960"/>
              <a:gd name="connsiteX15" fmla="*/ 1567631 w 1779359"/>
              <a:gd name="connsiteY15" fmla="*/ 734307 h 1299960"/>
              <a:gd name="connsiteX16" fmla="*/ 1626789 w 1779359"/>
              <a:gd name="connsiteY16" fmla="*/ 838577 h 1299960"/>
              <a:gd name="connsiteX17" fmla="*/ 1677941 w 1779359"/>
              <a:gd name="connsiteY17" fmla="*/ 947677 h 1299960"/>
              <a:gd name="connsiteX18" fmla="*/ 1720684 w 1779359"/>
              <a:gd name="connsiteY18" fmla="*/ 1061207 h 1299960"/>
              <a:gd name="connsiteX19" fmla="*/ 1754623 w 1779359"/>
              <a:gd name="connsiteY19" fmla="*/ 1178768 h 1299960"/>
              <a:gd name="connsiteX20" fmla="*/ 1779359 w 1779359"/>
              <a:gd name="connsiteY20" fmla="*/ 1299960 h 1299960"/>
              <a:gd name="connsiteX0" fmla="*/ 0 w 1754623"/>
              <a:gd name="connsiteY0" fmla="*/ 20308 h 1178768"/>
              <a:gd name="connsiteX1" fmla="*/ 124171 w 1754623"/>
              <a:gd name="connsiteY1" fmla="*/ 5144 h 1178768"/>
              <a:gd name="connsiteX2" fmla="*/ 251169 w 1754623"/>
              <a:gd name="connsiteY2" fmla="*/ 0 h 1178768"/>
              <a:gd name="connsiteX3" fmla="*/ 378165 w 1754623"/>
              <a:gd name="connsiteY3" fmla="*/ 5144 h 1178768"/>
              <a:gd name="connsiteX4" fmla="*/ 502336 w 1754623"/>
              <a:gd name="connsiteY4" fmla="*/ 20308 h 1178768"/>
              <a:gd name="connsiteX5" fmla="*/ 623281 w 1754623"/>
              <a:gd name="connsiteY5" fmla="*/ 45095 h 1178768"/>
              <a:gd name="connsiteX6" fmla="*/ 740602 w 1754623"/>
              <a:gd name="connsiteY6" fmla="*/ 79104 h 1178768"/>
              <a:gd name="connsiteX7" fmla="*/ 853899 w 1754623"/>
              <a:gd name="connsiteY7" fmla="*/ 121936 h 1178768"/>
              <a:gd name="connsiteX8" fmla="*/ 962775 w 1754623"/>
              <a:gd name="connsiteY8" fmla="*/ 173192 h 1178768"/>
              <a:gd name="connsiteX9" fmla="*/ 1066830 w 1754623"/>
              <a:gd name="connsiteY9" fmla="*/ 232474 h 1178768"/>
              <a:gd name="connsiteX10" fmla="*/ 1165668 w 1754623"/>
              <a:gd name="connsiteY10" fmla="*/ 299378 h 1178768"/>
              <a:gd name="connsiteX11" fmla="*/ 1258889 w 1754623"/>
              <a:gd name="connsiteY11" fmla="*/ 373511 h 1178768"/>
              <a:gd name="connsiteX12" fmla="*/ 1346094 w 1754623"/>
              <a:gd name="connsiteY12" fmla="*/ 454468 h 1178768"/>
              <a:gd name="connsiteX13" fmla="*/ 1426885 w 1754623"/>
              <a:gd name="connsiteY13" fmla="*/ 541854 h 1178768"/>
              <a:gd name="connsiteX14" fmla="*/ 1500863 w 1754623"/>
              <a:gd name="connsiteY14" fmla="*/ 635266 h 1178768"/>
              <a:gd name="connsiteX15" fmla="*/ 1567631 w 1754623"/>
              <a:gd name="connsiteY15" fmla="*/ 734307 h 1178768"/>
              <a:gd name="connsiteX16" fmla="*/ 1626789 w 1754623"/>
              <a:gd name="connsiteY16" fmla="*/ 838577 h 1178768"/>
              <a:gd name="connsiteX17" fmla="*/ 1677941 w 1754623"/>
              <a:gd name="connsiteY17" fmla="*/ 947677 h 1178768"/>
              <a:gd name="connsiteX18" fmla="*/ 1720684 w 1754623"/>
              <a:gd name="connsiteY18" fmla="*/ 1061207 h 1178768"/>
              <a:gd name="connsiteX19" fmla="*/ 1754623 w 1754623"/>
              <a:gd name="connsiteY19" fmla="*/ 1178768 h 1178768"/>
              <a:gd name="connsiteX0" fmla="*/ 0 w 1720684"/>
              <a:gd name="connsiteY0" fmla="*/ 20308 h 1061207"/>
              <a:gd name="connsiteX1" fmla="*/ 124171 w 1720684"/>
              <a:gd name="connsiteY1" fmla="*/ 5144 h 1061207"/>
              <a:gd name="connsiteX2" fmla="*/ 251169 w 1720684"/>
              <a:gd name="connsiteY2" fmla="*/ 0 h 1061207"/>
              <a:gd name="connsiteX3" fmla="*/ 378165 w 1720684"/>
              <a:gd name="connsiteY3" fmla="*/ 5144 h 1061207"/>
              <a:gd name="connsiteX4" fmla="*/ 502336 w 1720684"/>
              <a:gd name="connsiteY4" fmla="*/ 20308 h 1061207"/>
              <a:gd name="connsiteX5" fmla="*/ 623281 w 1720684"/>
              <a:gd name="connsiteY5" fmla="*/ 45095 h 1061207"/>
              <a:gd name="connsiteX6" fmla="*/ 740602 w 1720684"/>
              <a:gd name="connsiteY6" fmla="*/ 79104 h 1061207"/>
              <a:gd name="connsiteX7" fmla="*/ 853899 w 1720684"/>
              <a:gd name="connsiteY7" fmla="*/ 121936 h 1061207"/>
              <a:gd name="connsiteX8" fmla="*/ 962775 w 1720684"/>
              <a:gd name="connsiteY8" fmla="*/ 173192 h 1061207"/>
              <a:gd name="connsiteX9" fmla="*/ 1066830 w 1720684"/>
              <a:gd name="connsiteY9" fmla="*/ 232474 h 1061207"/>
              <a:gd name="connsiteX10" fmla="*/ 1165668 w 1720684"/>
              <a:gd name="connsiteY10" fmla="*/ 299378 h 1061207"/>
              <a:gd name="connsiteX11" fmla="*/ 1258889 w 1720684"/>
              <a:gd name="connsiteY11" fmla="*/ 373511 h 1061207"/>
              <a:gd name="connsiteX12" fmla="*/ 1346094 w 1720684"/>
              <a:gd name="connsiteY12" fmla="*/ 454468 h 1061207"/>
              <a:gd name="connsiteX13" fmla="*/ 1426885 w 1720684"/>
              <a:gd name="connsiteY13" fmla="*/ 541854 h 1061207"/>
              <a:gd name="connsiteX14" fmla="*/ 1500863 w 1720684"/>
              <a:gd name="connsiteY14" fmla="*/ 635266 h 1061207"/>
              <a:gd name="connsiteX15" fmla="*/ 1567631 w 1720684"/>
              <a:gd name="connsiteY15" fmla="*/ 734307 h 1061207"/>
              <a:gd name="connsiteX16" fmla="*/ 1626789 w 1720684"/>
              <a:gd name="connsiteY16" fmla="*/ 838577 h 1061207"/>
              <a:gd name="connsiteX17" fmla="*/ 1677941 w 1720684"/>
              <a:gd name="connsiteY17" fmla="*/ 947677 h 1061207"/>
              <a:gd name="connsiteX18" fmla="*/ 1720684 w 1720684"/>
              <a:gd name="connsiteY18" fmla="*/ 1061207 h 1061207"/>
              <a:gd name="connsiteX0" fmla="*/ 0 w 1677941"/>
              <a:gd name="connsiteY0" fmla="*/ 20308 h 947677"/>
              <a:gd name="connsiteX1" fmla="*/ 124171 w 1677941"/>
              <a:gd name="connsiteY1" fmla="*/ 5144 h 947677"/>
              <a:gd name="connsiteX2" fmla="*/ 251169 w 1677941"/>
              <a:gd name="connsiteY2" fmla="*/ 0 h 947677"/>
              <a:gd name="connsiteX3" fmla="*/ 378165 w 1677941"/>
              <a:gd name="connsiteY3" fmla="*/ 5144 h 947677"/>
              <a:gd name="connsiteX4" fmla="*/ 502336 w 1677941"/>
              <a:gd name="connsiteY4" fmla="*/ 20308 h 947677"/>
              <a:gd name="connsiteX5" fmla="*/ 623281 w 1677941"/>
              <a:gd name="connsiteY5" fmla="*/ 45095 h 947677"/>
              <a:gd name="connsiteX6" fmla="*/ 740602 w 1677941"/>
              <a:gd name="connsiteY6" fmla="*/ 79104 h 947677"/>
              <a:gd name="connsiteX7" fmla="*/ 853899 w 1677941"/>
              <a:gd name="connsiteY7" fmla="*/ 121936 h 947677"/>
              <a:gd name="connsiteX8" fmla="*/ 962775 w 1677941"/>
              <a:gd name="connsiteY8" fmla="*/ 173192 h 947677"/>
              <a:gd name="connsiteX9" fmla="*/ 1066830 w 1677941"/>
              <a:gd name="connsiteY9" fmla="*/ 232474 h 947677"/>
              <a:gd name="connsiteX10" fmla="*/ 1165668 w 1677941"/>
              <a:gd name="connsiteY10" fmla="*/ 299378 h 947677"/>
              <a:gd name="connsiteX11" fmla="*/ 1258889 w 1677941"/>
              <a:gd name="connsiteY11" fmla="*/ 373511 h 947677"/>
              <a:gd name="connsiteX12" fmla="*/ 1346094 w 1677941"/>
              <a:gd name="connsiteY12" fmla="*/ 454468 h 947677"/>
              <a:gd name="connsiteX13" fmla="*/ 1426885 w 1677941"/>
              <a:gd name="connsiteY13" fmla="*/ 541854 h 947677"/>
              <a:gd name="connsiteX14" fmla="*/ 1500863 w 1677941"/>
              <a:gd name="connsiteY14" fmla="*/ 635266 h 947677"/>
              <a:gd name="connsiteX15" fmla="*/ 1567631 w 1677941"/>
              <a:gd name="connsiteY15" fmla="*/ 734307 h 947677"/>
              <a:gd name="connsiteX16" fmla="*/ 1626789 w 1677941"/>
              <a:gd name="connsiteY16" fmla="*/ 838577 h 947677"/>
              <a:gd name="connsiteX17" fmla="*/ 1677941 w 1677941"/>
              <a:gd name="connsiteY17" fmla="*/ 947677 h 947677"/>
              <a:gd name="connsiteX0" fmla="*/ 0 w 1626789"/>
              <a:gd name="connsiteY0" fmla="*/ 20308 h 838577"/>
              <a:gd name="connsiteX1" fmla="*/ 124171 w 1626789"/>
              <a:gd name="connsiteY1" fmla="*/ 5144 h 838577"/>
              <a:gd name="connsiteX2" fmla="*/ 251169 w 1626789"/>
              <a:gd name="connsiteY2" fmla="*/ 0 h 838577"/>
              <a:gd name="connsiteX3" fmla="*/ 378165 w 1626789"/>
              <a:gd name="connsiteY3" fmla="*/ 5144 h 838577"/>
              <a:gd name="connsiteX4" fmla="*/ 502336 w 1626789"/>
              <a:gd name="connsiteY4" fmla="*/ 20308 h 838577"/>
              <a:gd name="connsiteX5" fmla="*/ 623281 w 1626789"/>
              <a:gd name="connsiteY5" fmla="*/ 45095 h 838577"/>
              <a:gd name="connsiteX6" fmla="*/ 740602 w 1626789"/>
              <a:gd name="connsiteY6" fmla="*/ 79104 h 838577"/>
              <a:gd name="connsiteX7" fmla="*/ 853899 w 1626789"/>
              <a:gd name="connsiteY7" fmla="*/ 121936 h 838577"/>
              <a:gd name="connsiteX8" fmla="*/ 962775 w 1626789"/>
              <a:gd name="connsiteY8" fmla="*/ 173192 h 838577"/>
              <a:gd name="connsiteX9" fmla="*/ 1066830 w 1626789"/>
              <a:gd name="connsiteY9" fmla="*/ 232474 h 838577"/>
              <a:gd name="connsiteX10" fmla="*/ 1165668 w 1626789"/>
              <a:gd name="connsiteY10" fmla="*/ 299378 h 838577"/>
              <a:gd name="connsiteX11" fmla="*/ 1258889 w 1626789"/>
              <a:gd name="connsiteY11" fmla="*/ 373511 h 838577"/>
              <a:gd name="connsiteX12" fmla="*/ 1346094 w 1626789"/>
              <a:gd name="connsiteY12" fmla="*/ 454468 h 838577"/>
              <a:gd name="connsiteX13" fmla="*/ 1426885 w 1626789"/>
              <a:gd name="connsiteY13" fmla="*/ 541854 h 838577"/>
              <a:gd name="connsiteX14" fmla="*/ 1500863 w 1626789"/>
              <a:gd name="connsiteY14" fmla="*/ 635266 h 838577"/>
              <a:gd name="connsiteX15" fmla="*/ 1567631 w 1626789"/>
              <a:gd name="connsiteY15" fmla="*/ 734307 h 838577"/>
              <a:gd name="connsiteX16" fmla="*/ 1626789 w 1626789"/>
              <a:gd name="connsiteY16" fmla="*/ 838577 h 838577"/>
              <a:gd name="connsiteX0" fmla="*/ 0 w 1567631"/>
              <a:gd name="connsiteY0" fmla="*/ 20308 h 734307"/>
              <a:gd name="connsiteX1" fmla="*/ 124171 w 1567631"/>
              <a:gd name="connsiteY1" fmla="*/ 5144 h 734307"/>
              <a:gd name="connsiteX2" fmla="*/ 251169 w 1567631"/>
              <a:gd name="connsiteY2" fmla="*/ 0 h 734307"/>
              <a:gd name="connsiteX3" fmla="*/ 378165 w 1567631"/>
              <a:gd name="connsiteY3" fmla="*/ 5144 h 734307"/>
              <a:gd name="connsiteX4" fmla="*/ 502336 w 1567631"/>
              <a:gd name="connsiteY4" fmla="*/ 20308 h 734307"/>
              <a:gd name="connsiteX5" fmla="*/ 623281 w 1567631"/>
              <a:gd name="connsiteY5" fmla="*/ 45095 h 734307"/>
              <a:gd name="connsiteX6" fmla="*/ 740602 w 1567631"/>
              <a:gd name="connsiteY6" fmla="*/ 79104 h 734307"/>
              <a:gd name="connsiteX7" fmla="*/ 853899 w 1567631"/>
              <a:gd name="connsiteY7" fmla="*/ 121936 h 734307"/>
              <a:gd name="connsiteX8" fmla="*/ 962775 w 1567631"/>
              <a:gd name="connsiteY8" fmla="*/ 173192 h 734307"/>
              <a:gd name="connsiteX9" fmla="*/ 1066830 w 1567631"/>
              <a:gd name="connsiteY9" fmla="*/ 232474 h 734307"/>
              <a:gd name="connsiteX10" fmla="*/ 1165668 w 1567631"/>
              <a:gd name="connsiteY10" fmla="*/ 299378 h 734307"/>
              <a:gd name="connsiteX11" fmla="*/ 1258889 w 1567631"/>
              <a:gd name="connsiteY11" fmla="*/ 373511 h 734307"/>
              <a:gd name="connsiteX12" fmla="*/ 1346094 w 1567631"/>
              <a:gd name="connsiteY12" fmla="*/ 454468 h 734307"/>
              <a:gd name="connsiteX13" fmla="*/ 1426885 w 1567631"/>
              <a:gd name="connsiteY13" fmla="*/ 541854 h 734307"/>
              <a:gd name="connsiteX14" fmla="*/ 1500863 w 1567631"/>
              <a:gd name="connsiteY14" fmla="*/ 635266 h 734307"/>
              <a:gd name="connsiteX15" fmla="*/ 1567631 w 1567631"/>
              <a:gd name="connsiteY15" fmla="*/ 734307 h 734307"/>
              <a:gd name="connsiteX0" fmla="*/ 0 w 1500863"/>
              <a:gd name="connsiteY0" fmla="*/ 20308 h 635266"/>
              <a:gd name="connsiteX1" fmla="*/ 124171 w 1500863"/>
              <a:gd name="connsiteY1" fmla="*/ 5144 h 635266"/>
              <a:gd name="connsiteX2" fmla="*/ 251169 w 1500863"/>
              <a:gd name="connsiteY2" fmla="*/ 0 h 635266"/>
              <a:gd name="connsiteX3" fmla="*/ 378165 w 1500863"/>
              <a:gd name="connsiteY3" fmla="*/ 5144 h 635266"/>
              <a:gd name="connsiteX4" fmla="*/ 502336 w 1500863"/>
              <a:gd name="connsiteY4" fmla="*/ 20308 h 635266"/>
              <a:gd name="connsiteX5" fmla="*/ 623281 w 1500863"/>
              <a:gd name="connsiteY5" fmla="*/ 45095 h 635266"/>
              <a:gd name="connsiteX6" fmla="*/ 740602 w 1500863"/>
              <a:gd name="connsiteY6" fmla="*/ 79104 h 635266"/>
              <a:gd name="connsiteX7" fmla="*/ 853899 w 1500863"/>
              <a:gd name="connsiteY7" fmla="*/ 121936 h 635266"/>
              <a:gd name="connsiteX8" fmla="*/ 962775 w 1500863"/>
              <a:gd name="connsiteY8" fmla="*/ 173192 h 635266"/>
              <a:gd name="connsiteX9" fmla="*/ 1066830 w 1500863"/>
              <a:gd name="connsiteY9" fmla="*/ 232474 h 635266"/>
              <a:gd name="connsiteX10" fmla="*/ 1165668 w 1500863"/>
              <a:gd name="connsiteY10" fmla="*/ 299378 h 635266"/>
              <a:gd name="connsiteX11" fmla="*/ 1258889 w 1500863"/>
              <a:gd name="connsiteY11" fmla="*/ 373511 h 635266"/>
              <a:gd name="connsiteX12" fmla="*/ 1346094 w 1500863"/>
              <a:gd name="connsiteY12" fmla="*/ 454468 h 635266"/>
              <a:gd name="connsiteX13" fmla="*/ 1426885 w 1500863"/>
              <a:gd name="connsiteY13" fmla="*/ 541854 h 635266"/>
              <a:gd name="connsiteX14" fmla="*/ 1500863 w 1500863"/>
              <a:gd name="connsiteY14" fmla="*/ 635266 h 635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0863" h="635266">
                <a:moveTo>
                  <a:pt x="0" y="20308"/>
                </a:moveTo>
                <a:lnTo>
                  <a:pt x="124171" y="5144"/>
                </a:lnTo>
                <a:lnTo>
                  <a:pt x="251169" y="0"/>
                </a:lnTo>
                <a:lnTo>
                  <a:pt x="378165" y="5144"/>
                </a:lnTo>
                <a:lnTo>
                  <a:pt x="502336" y="20308"/>
                </a:lnTo>
                <a:lnTo>
                  <a:pt x="623281" y="45095"/>
                </a:lnTo>
                <a:lnTo>
                  <a:pt x="740602" y="79104"/>
                </a:lnTo>
                <a:lnTo>
                  <a:pt x="853899" y="121936"/>
                </a:lnTo>
                <a:lnTo>
                  <a:pt x="962775" y="173192"/>
                </a:lnTo>
                <a:lnTo>
                  <a:pt x="1066830" y="232474"/>
                </a:lnTo>
                <a:lnTo>
                  <a:pt x="1165668" y="299378"/>
                </a:lnTo>
                <a:lnTo>
                  <a:pt x="1258889" y="373511"/>
                </a:lnTo>
                <a:lnTo>
                  <a:pt x="1346094" y="454468"/>
                </a:lnTo>
                <a:lnTo>
                  <a:pt x="1426885" y="541854"/>
                </a:lnTo>
                <a:lnTo>
                  <a:pt x="1500863" y="635266"/>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5" name="Freeform 124">
            <a:extLst>
              <a:ext uri="{FF2B5EF4-FFF2-40B4-BE49-F238E27FC236}">
                <a16:creationId xmlns:a16="http://schemas.microsoft.com/office/drawing/2014/main" id="{A85290A6-A13C-09D6-3D3D-1E139118DCC7}"/>
              </a:ext>
            </a:extLst>
          </p:cNvPr>
          <p:cNvSpPr/>
          <p:nvPr/>
        </p:nvSpPr>
        <p:spPr>
          <a:xfrm rot="15123016">
            <a:off x="1609157" y="3002810"/>
            <a:ext cx="1124453" cy="81826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4453" h="81826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lnTo>
                  <a:pt x="1124453" y="81826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6" name="Freeform 121">
            <a:extLst>
              <a:ext uri="{FF2B5EF4-FFF2-40B4-BE49-F238E27FC236}">
                <a16:creationId xmlns:a16="http://schemas.microsoft.com/office/drawing/2014/main" id="{5A970EF9-EFE2-9633-2C1B-F6E3D84F6840}"/>
              </a:ext>
            </a:extLst>
          </p:cNvPr>
          <p:cNvSpPr/>
          <p:nvPr/>
        </p:nvSpPr>
        <p:spPr>
          <a:xfrm>
            <a:off x="4674204" y="2827330"/>
            <a:ext cx="372741" cy="1137042"/>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741" h="1137042">
                <a:moveTo>
                  <a:pt x="0" y="0"/>
                </a:moveTo>
                <a:lnTo>
                  <a:pt x="73978" y="93412"/>
                </a:lnTo>
                <a:lnTo>
                  <a:pt x="140746" y="192453"/>
                </a:lnTo>
                <a:lnTo>
                  <a:pt x="199904" y="296723"/>
                </a:lnTo>
                <a:lnTo>
                  <a:pt x="251056" y="405823"/>
                </a:lnTo>
                <a:lnTo>
                  <a:pt x="293799" y="519353"/>
                </a:lnTo>
                <a:lnTo>
                  <a:pt x="327738" y="636914"/>
                </a:lnTo>
                <a:lnTo>
                  <a:pt x="352474" y="758106"/>
                </a:lnTo>
                <a:lnTo>
                  <a:pt x="367606" y="882529"/>
                </a:lnTo>
                <a:lnTo>
                  <a:pt x="372741" y="1009787"/>
                </a:lnTo>
                <a:lnTo>
                  <a:pt x="367606" y="1137042"/>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7" name="Freeform 122">
            <a:extLst>
              <a:ext uri="{FF2B5EF4-FFF2-40B4-BE49-F238E27FC236}">
                <a16:creationId xmlns:a16="http://schemas.microsoft.com/office/drawing/2014/main" id="{2737DD03-0816-81D7-3981-80CA2409615B}"/>
              </a:ext>
            </a:extLst>
          </p:cNvPr>
          <p:cNvSpPr/>
          <p:nvPr/>
        </p:nvSpPr>
        <p:spPr>
          <a:xfrm rot="4500000">
            <a:off x="4214036" y="3933947"/>
            <a:ext cx="1124453" cy="81826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4453" h="81826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lnTo>
                  <a:pt x="1124453" y="81826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8" name="Freeform 123">
            <a:extLst>
              <a:ext uri="{FF2B5EF4-FFF2-40B4-BE49-F238E27FC236}">
                <a16:creationId xmlns:a16="http://schemas.microsoft.com/office/drawing/2014/main" id="{F7BDED34-6AA5-A407-942B-A0285665B7A9}"/>
              </a:ext>
            </a:extLst>
          </p:cNvPr>
          <p:cNvSpPr/>
          <p:nvPr/>
        </p:nvSpPr>
        <p:spPr>
          <a:xfrm rot="9900000">
            <a:off x="2500548" y="4815661"/>
            <a:ext cx="1065295" cy="71399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 name="connsiteX0" fmla="*/ 0 w 1065295"/>
              <a:gd name="connsiteY0" fmla="*/ 0 h 713999"/>
              <a:gd name="connsiteX1" fmla="*/ 120945 w 1065295"/>
              <a:gd name="connsiteY1" fmla="*/ 24787 h 713999"/>
              <a:gd name="connsiteX2" fmla="*/ 238266 w 1065295"/>
              <a:gd name="connsiteY2" fmla="*/ 58796 h 713999"/>
              <a:gd name="connsiteX3" fmla="*/ 351563 w 1065295"/>
              <a:gd name="connsiteY3" fmla="*/ 101628 h 713999"/>
              <a:gd name="connsiteX4" fmla="*/ 460439 w 1065295"/>
              <a:gd name="connsiteY4" fmla="*/ 152884 h 713999"/>
              <a:gd name="connsiteX5" fmla="*/ 564494 w 1065295"/>
              <a:gd name="connsiteY5" fmla="*/ 212166 h 713999"/>
              <a:gd name="connsiteX6" fmla="*/ 663332 w 1065295"/>
              <a:gd name="connsiteY6" fmla="*/ 279070 h 713999"/>
              <a:gd name="connsiteX7" fmla="*/ 756553 w 1065295"/>
              <a:gd name="connsiteY7" fmla="*/ 353203 h 713999"/>
              <a:gd name="connsiteX8" fmla="*/ 843758 w 1065295"/>
              <a:gd name="connsiteY8" fmla="*/ 434160 h 713999"/>
              <a:gd name="connsiteX9" fmla="*/ 924549 w 1065295"/>
              <a:gd name="connsiteY9" fmla="*/ 521546 h 713999"/>
              <a:gd name="connsiteX10" fmla="*/ 998527 w 1065295"/>
              <a:gd name="connsiteY10" fmla="*/ 614958 h 713999"/>
              <a:gd name="connsiteX11" fmla="*/ 1065295 w 1065295"/>
              <a:gd name="connsiteY11" fmla="*/ 713999 h 7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5295" h="71399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9" name="L-Shape 8">
            <a:extLst>
              <a:ext uri="{FF2B5EF4-FFF2-40B4-BE49-F238E27FC236}">
                <a16:creationId xmlns:a16="http://schemas.microsoft.com/office/drawing/2014/main" id="{F6AD9F1E-A1D2-292B-4BD2-F9F2E2A68BA1}"/>
              </a:ext>
            </a:extLst>
          </p:cNvPr>
          <p:cNvSpPr/>
          <p:nvPr/>
        </p:nvSpPr>
        <p:spPr bwMode="auto">
          <a:xfrm rot="16041236">
            <a:off x="4482283" y="2646160"/>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0" name="L-Shape 9">
            <a:extLst>
              <a:ext uri="{FF2B5EF4-FFF2-40B4-BE49-F238E27FC236}">
                <a16:creationId xmlns:a16="http://schemas.microsoft.com/office/drawing/2014/main" id="{F02398E0-0A2D-297F-F67A-A39F15A5E30F}"/>
              </a:ext>
            </a:extLst>
          </p:cNvPr>
          <p:cNvSpPr/>
          <p:nvPr/>
        </p:nvSpPr>
        <p:spPr bwMode="auto">
          <a:xfrm rot="10779142" flipH="1">
            <a:off x="2345841" y="4897252"/>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1" name="L-Shape 10">
            <a:extLst>
              <a:ext uri="{FF2B5EF4-FFF2-40B4-BE49-F238E27FC236}">
                <a16:creationId xmlns:a16="http://schemas.microsoft.com/office/drawing/2014/main" id="{B9B6E5F6-7F99-B78D-C918-EC39B72D000E}"/>
              </a:ext>
            </a:extLst>
          </p:cNvPr>
          <p:cNvSpPr/>
          <p:nvPr/>
        </p:nvSpPr>
        <p:spPr bwMode="auto">
          <a:xfrm rot="21441236">
            <a:off x="4486521" y="4789569"/>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2" name="L-Shape 11">
            <a:extLst>
              <a:ext uri="{FF2B5EF4-FFF2-40B4-BE49-F238E27FC236}">
                <a16:creationId xmlns:a16="http://schemas.microsoft.com/office/drawing/2014/main" id="{94D95D4A-BE1A-21D4-187B-DA5CA196D5D1}"/>
              </a:ext>
            </a:extLst>
          </p:cNvPr>
          <p:cNvSpPr/>
          <p:nvPr/>
        </p:nvSpPr>
        <p:spPr bwMode="auto">
          <a:xfrm rot="16179142" flipH="1">
            <a:off x="2235429" y="2653128"/>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grpSp>
        <p:nvGrpSpPr>
          <p:cNvPr id="13" name="Identity">
            <a:extLst>
              <a:ext uri="{FF2B5EF4-FFF2-40B4-BE49-F238E27FC236}">
                <a16:creationId xmlns:a16="http://schemas.microsoft.com/office/drawing/2014/main" id="{BBC9CFCC-71E9-C6A7-EB26-A1C36001C3B0}"/>
              </a:ext>
            </a:extLst>
          </p:cNvPr>
          <p:cNvGrpSpPr/>
          <p:nvPr/>
        </p:nvGrpSpPr>
        <p:grpSpPr>
          <a:xfrm>
            <a:off x="2967738" y="3279499"/>
            <a:ext cx="1043876" cy="968405"/>
            <a:chOff x="2523796" y="3103875"/>
            <a:chExt cx="1043876" cy="968405"/>
          </a:xfrm>
        </p:grpSpPr>
        <p:sp>
          <p:nvSpPr>
            <p:cNvPr id="14" name="Rectangle 13">
              <a:extLst>
                <a:ext uri="{FF2B5EF4-FFF2-40B4-BE49-F238E27FC236}">
                  <a16:creationId xmlns:a16="http://schemas.microsoft.com/office/drawing/2014/main" id="{F84871E7-CD1D-FE14-7840-CC41F43C6BFD}"/>
                </a:ext>
              </a:extLst>
            </p:cNvPr>
            <p:cNvSpPr/>
            <p:nvPr/>
          </p:nvSpPr>
          <p:spPr>
            <a:xfrm>
              <a:off x="2523796" y="3672171"/>
              <a:ext cx="1043876" cy="400109"/>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Historic" panose="020B0502040204020203" pitchFamily="34" charset="0"/>
                  <a:ea typeface="+mn-ea"/>
                  <a:cs typeface="+mn-cs"/>
                </a:rPr>
                <a:t>Identity</a:t>
              </a:r>
            </a:p>
          </p:txBody>
        </p:sp>
        <p:pic>
          <p:nvPicPr>
            <p:cNvPr id="15" name="Picture 14">
              <a:extLst>
                <a:ext uri="{FF2B5EF4-FFF2-40B4-BE49-F238E27FC236}">
                  <a16:creationId xmlns:a16="http://schemas.microsoft.com/office/drawing/2014/main" id="{05A7ADA2-6F5F-F33E-25BB-86DF5B4DAC4A}"/>
                </a:ext>
              </a:extLst>
            </p:cNvPr>
            <p:cNvPicPr>
              <a:picLocks noChangeAspect="1"/>
            </p:cNvPicPr>
            <p:nvPr/>
          </p:nvPicPr>
          <p:blipFill rotWithShape="1">
            <a:blip r:embed="rId3"/>
            <a:srcRect l="9581" t="9325" r="13850" b="10737"/>
            <a:stretch/>
          </p:blipFill>
          <p:spPr>
            <a:xfrm>
              <a:off x="2706312" y="3103875"/>
              <a:ext cx="621907" cy="649278"/>
            </a:xfrm>
            <a:prstGeom prst="rect">
              <a:avLst/>
            </a:prstGeom>
          </p:spPr>
        </p:pic>
      </p:grpSp>
      <p:sp>
        <p:nvSpPr>
          <p:cNvPr id="44" name="Freeform 126">
            <a:extLst>
              <a:ext uri="{FF2B5EF4-FFF2-40B4-BE49-F238E27FC236}">
                <a16:creationId xmlns:a16="http://schemas.microsoft.com/office/drawing/2014/main" id="{0F88CA56-EE3E-F059-BB1C-6B58E5626F41}"/>
              </a:ext>
            </a:extLst>
          </p:cNvPr>
          <p:cNvSpPr/>
          <p:nvPr/>
        </p:nvSpPr>
        <p:spPr>
          <a:xfrm rot="4500000">
            <a:off x="4062196" y="4764102"/>
            <a:ext cx="172837" cy="8403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837" h="840319">
                <a:moveTo>
                  <a:pt x="0" y="0"/>
                </a:moveTo>
                <a:lnTo>
                  <a:pt x="51152" y="109100"/>
                </a:lnTo>
                <a:lnTo>
                  <a:pt x="93895" y="222630"/>
                </a:lnTo>
                <a:lnTo>
                  <a:pt x="127834" y="340191"/>
                </a:lnTo>
                <a:lnTo>
                  <a:pt x="152570" y="461383"/>
                </a:lnTo>
                <a:lnTo>
                  <a:pt x="167702" y="585806"/>
                </a:lnTo>
                <a:lnTo>
                  <a:pt x="172837" y="713064"/>
                </a:lnTo>
                <a:lnTo>
                  <a:pt x="167702" y="8403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45" name="Freeform 128">
            <a:extLst>
              <a:ext uri="{FF2B5EF4-FFF2-40B4-BE49-F238E27FC236}">
                <a16:creationId xmlns:a16="http://schemas.microsoft.com/office/drawing/2014/main" id="{81E4AAAF-E9FC-2AF7-A764-148DBC011A3D}"/>
              </a:ext>
            </a:extLst>
          </p:cNvPr>
          <p:cNvSpPr/>
          <p:nvPr/>
        </p:nvSpPr>
        <p:spPr>
          <a:xfrm rot="15123016">
            <a:off x="2741167" y="2132544"/>
            <a:ext cx="121685" cy="7312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 name="connsiteX0" fmla="*/ 0 w 121685"/>
              <a:gd name="connsiteY0" fmla="*/ 0 h 731219"/>
              <a:gd name="connsiteX1" fmla="*/ 42743 w 121685"/>
              <a:gd name="connsiteY1" fmla="*/ 113530 h 731219"/>
              <a:gd name="connsiteX2" fmla="*/ 76682 w 121685"/>
              <a:gd name="connsiteY2" fmla="*/ 231091 h 731219"/>
              <a:gd name="connsiteX3" fmla="*/ 101418 w 121685"/>
              <a:gd name="connsiteY3" fmla="*/ 352283 h 731219"/>
              <a:gd name="connsiteX4" fmla="*/ 116550 w 121685"/>
              <a:gd name="connsiteY4" fmla="*/ 476706 h 731219"/>
              <a:gd name="connsiteX5" fmla="*/ 121685 w 121685"/>
              <a:gd name="connsiteY5" fmla="*/ 603964 h 731219"/>
              <a:gd name="connsiteX6" fmla="*/ 116550 w 121685"/>
              <a:gd name="connsiteY6" fmla="*/ 731219 h 731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685" h="731219">
                <a:moveTo>
                  <a:pt x="0" y="0"/>
                </a:moveTo>
                <a:lnTo>
                  <a:pt x="42743" y="113530"/>
                </a:lnTo>
                <a:lnTo>
                  <a:pt x="76682" y="231091"/>
                </a:lnTo>
                <a:lnTo>
                  <a:pt x="101418" y="352283"/>
                </a:lnTo>
                <a:lnTo>
                  <a:pt x="116550" y="476706"/>
                </a:lnTo>
                <a:lnTo>
                  <a:pt x="121685" y="603964"/>
                </a:lnTo>
                <a:lnTo>
                  <a:pt x="116550" y="7312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grpSp>
        <p:nvGrpSpPr>
          <p:cNvPr id="46" name="AR">
            <a:extLst>
              <a:ext uri="{FF2B5EF4-FFF2-40B4-BE49-F238E27FC236}">
                <a16:creationId xmlns:a16="http://schemas.microsoft.com/office/drawing/2014/main" id="{BD4F199F-96CF-07AF-EC29-C6414BEF7412}"/>
              </a:ext>
            </a:extLst>
          </p:cNvPr>
          <p:cNvGrpSpPr/>
          <p:nvPr/>
        </p:nvGrpSpPr>
        <p:grpSpPr>
          <a:xfrm>
            <a:off x="100275" y="3457830"/>
            <a:ext cx="2236556" cy="736483"/>
            <a:chOff x="100275" y="3457830"/>
            <a:chExt cx="2236556" cy="736483"/>
          </a:xfrm>
        </p:grpSpPr>
        <p:sp>
          <p:nvSpPr>
            <p:cNvPr id="47" name="AR Text">
              <a:extLst>
                <a:ext uri="{FF2B5EF4-FFF2-40B4-BE49-F238E27FC236}">
                  <a16:creationId xmlns:a16="http://schemas.microsoft.com/office/drawing/2014/main" id="{AA942230-567A-F38D-CC58-3264BEFE2082}"/>
                </a:ext>
              </a:extLst>
            </p:cNvPr>
            <p:cNvSpPr/>
            <p:nvPr/>
          </p:nvSpPr>
          <p:spPr>
            <a:xfrm>
              <a:off x="100275" y="3666809"/>
              <a:ext cx="1440490" cy="492443"/>
            </a:xfrm>
            <a:prstGeom prst="rect">
              <a:avLst/>
            </a:prstGeom>
            <a:noFill/>
            <a:ln>
              <a:noFill/>
            </a:ln>
          </p:spPr>
          <p:txBody>
            <a:bodyPr wrap="square" lIns="0" tIns="0" rIns="0" bIns="0" anchor="ctr" anchorCtr="0">
              <a:spAutoFit/>
            </a:bodyPr>
            <a:lstStyle/>
            <a:p>
              <a:pPr marL="0" marR="0" lvl="0" indent="0" algn="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Access Recertification</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48" name="AR Icon">
              <a:extLst>
                <a:ext uri="{FF2B5EF4-FFF2-40B4-BE49-F238E27FC236}">
                  <a16:creationId xmlns:a16="http://schemas.microsoft.com/office/drawing/2014/main" id="{E53603AD-29FA-4BC8-0351-F3B1D51A9D12}"/>
                </a:ext>
              </a:extLst>
            </p:cNvPr>
            <p:cNvGrpSpPr/>
            <p:nvPr/>
          </p:nvGrpSpPr>
          <p:grpSpPr>
            <a:xfrm>
              <a:off x="1600348" y="3457830"/>
              <a:ext cx="736483" cy="736483"/>
              <a:chOff x="1576858" y="3441745"/>
              <a:chExt cx="736483" cy="736483"/>
            </a:xfrm>
          </p:grpSpPr>
          <p:grpSp>
            <p:nvGrpSpPr>
              <p:cNvPr id="49" name="Group 48">
                <a:extLst>
                  <a:ext uri="{FF2B5EF4-FFF2-40B4-BE49-F238E27FC236}">
                    <a16:creationId xmlns:a16="http://schemas.microsoft.com/office/drawing/2014/main" id="{CE111DFB-8550-A11C-0D25-214FB0664F17}"/>
                  </a:ext>
                </a:extLst>
              </p:cNvPr>
              <p:cNvGrpSpPr/>
              <p:nvPr/>
            </p:nvGrpSpPr>
            <p:grpSpPr>
              <a:xfrm>
                <a:off x="1576858" y="3441745"/>
                <a:ext cx="736483" cy="736483"/>
                <a:chOff x="8531052" y="1407263"/>
                <a:chExt cx="905081" cy="905081"/>
              </a:xfrm>
            </p:grpSpPr>
            <p:sp useBgFill="1">
              <p:nvSpPr>
                <p:cNvPr id="54" name="Oval 53">
                  <a:extLst>
                    <a:ext uri="{FF2B5EF4-FFF2-40B4-BE49-F238E27FC236}">
                      <a16:creationId xmlns:a16="http://schemas.microsoft.com/office/drawing/2014/main" id="{BE1DE371-E774-6A50-6D26-BF3199782ECA}"/>
                    </a:ext>
                  </a:extLst>
                </p:cNvPr>
                <p:cNvSpPr/>
                <p:nvPr/>
              </p:nvSpPr>
              <p:spPr bwMode="auto">
                <a:xfrm>
                  <a:off x="8531052" y="1407263"/>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55" name="Oval 54">
                  <a:extLst>
                    <a:ext uri="{FF2B5EF4-FFF2-40B4-BE49-F238E27FC236}">
                      <a16:creationId xmlns:a16="http://schemas.microsoft.com/office/drawing/2014/main" id="{9F81FA3C-15C0-6319-74DB-47A6C5FC2A19}"/>
                    </a:ext>
                  </a:extLst>
                </p:cNvPr>
                <p:cNvSpPr/>
                <p:nvPr/>
              </p:nvSpPr>
              <p:spPr bwMode="auto">
                <a:xfrm>
                  <a:off x="8587588" y="1463799"/>
                  <a:ext cx="792008" cy="79200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0" name="Group 49">
                <a:extLst>
                  <a:ext uri="{FF2B5EF4-FFF2-40B4-BE49-F238E27FC236}">
                    <a16:creationId xmlns:a16="http://schemas.microsoft.com/office/drawing/2014/main" id="{4900894A-3224-1046-0003-1236E7562311}"/>
                  </a:ext>
                </a:extLst>
              </p:cNvPr>
              <p:cNvGrpSpPr/>
              <p:nvPr/>
            </p:nvGrpSpPr>
            <p:grpSpPr>
              <a:xfrm>
                <a:off x="1693672" y="3540770"/>
                <a:ext cx="502853" cy="538431"/>
                <a:chOff x="2603241" y="3415004"/>
                <a:chExt cx="925200" cy="980798"/>
              </a:xfrm>
            </p:grpSpPr>
            <p:pic>
              <p:nvPicPr>
                <p:cNvPr id="51" name="Graphic 50" descr="Paper with solid fill">
                  <a:extLst>
                    <a:ext uri="{FF2B5EF4-FFF2-40B4-BE49-F238E27FC236}">
                      <a16:creationId xmlns:a16="http://schemas.microsoft.com/office/drawing/2014/main" id="{872E5BF1-1AFD-CFBE-5AD6-44547626A6B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603241" y="3415004"/>
                  <a:ext cx="914400" cy="914400"/>
                </a:xfrm>
                <a:prstGeom prst="rect">
                  <a:avLst/>
                </a:prstGeom>
              </p:spPr>
            </p:pic>
            <p:sp>
              <p:nvSpPr>
                <p:cNvPr id="52" name="Oval 51">
                  <a:extLst>
                    <a:ext uri="{FF2B5EF4-FFF2-40B4-BE49-F238E27FC236}">
                      <a16:creationId xmlns:a16="http://schemas.microsoft.com/office/drawing/2014/main" id="{295D29C6-2937-57C8-A057-12347F3F0330}"/>
                    </a:ext>
                  </a:extLst>
                </p:cNvPr>
                <p:cNvSpPr/>
                <p:nvPr/>
              </p:nvSpPr>
              <p:spPr bwMode="auto">
                <a:xfrm>
                  <a:off x="3060441" y="3927802"/>
                  <a:ext cx="468000" cy="468000"/>
                </a:xfrm>
                <a:prstGeom prst="ellips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53" name="Graphic 52" descr="Clock with solid fill">
                  <a:extLst>
                    <a:ext uri="{FF2B5EF4-FFF2-40B4-BE49-F238E27FC236}">
                      <a16:creationId xmlns:a16="http://schemas.microsoft.com/office/drawing/2014/main" id="{E66AF11F-4445-017A-D760-50CECD876FD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071789" y="3939150"/>
                  <a:ext cx="443204" cy="443204"/>
                </a:xfrm>
                <a:prstGeom prst="rect">
                  <a:avLst/>
                </a:prstGeom>
              </p:spPr>
            </p:pic>
          </p:grpSp>
        </p:grpSp>
      </p:grpSp>
      <p:grpSp>
        <p:nvGrpSpPr>
          <p:cNvPr id="56" name="PIM">
            <a:extLst>
              <a:ext uri="{FF2B5EF4-FFF2-40B4-BE49-F238E27FC236}">
                <a16:creationId xmlns:a16="http://schemas.microsoft.com/office/drawing/2014/main" id="{5E6BE0C7-7AE8-25F7-A06A-DC271565AA25}"/>
              </a:ext>
            </a:extLst>
          </p:cNvPr>
          <p:cNvGrpSpPr/>
          <p:nvPr/>
        </p:nvGrpSpPr>
        <p:grpSpPr>
          <a:xfrm>
            <a:off x="2700582" y="5026595"/>
            <a:ext cx="1557680" cy="1417085"/>
            <a:chOff x="2700582" y="5026595"/>
            <a:chExt cx="1557680" cy="1417085"/>
          </a:xfrm>
        </p:grpSpPr>
        <p:sp>
          <p:nvSpPr>
            <p:cNvPr id="57" name="PIM Text">
              <a:extLst>
                <a:ext uri="{FF2B5EF4-FFF2-40B4-BE49-F238E27FC236}">
                  <a16:creationId xmlns:a16="http://schemas.microsoft.com/office/drawing/2014/main" id="{CF6E3717-E4C2-0D68-D278-B5793B0D7AE9}"/>
                </a:ext>
              </a:extLst>
            </p:cNvPr>
            <p:cNvSpPr/>
            <p:nvPr/>
          </p:nvSpPr>
          <p:spPr>
            <a:xfrm>
              <a:off x="2700582" y="5705016"/>
              <a:ext cx="1557680" cy="738664"/>
            </a:xfrm>
            <a:prstGeom prst="rect">
              <a:avLst/>
            </a:prstGeom>
            <a:noFill/>
            <a:ln>
              <a:noFill/>
            </a:ln>
          </p:spPr>
          <p:txBody>
            <a:bodyPr wrap="square" lIns="0" tIns="0" rIns="0" bIns="0" anchor="ctr" anchorCtr="0">
              <a:spAutoFit/>
            </a:bodyPr>
            <a:lstStyle/>
            <a:p>
              <a:pPr marL="0" marR="0" lvl="0" indent="0" algn="ct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Secure privileged access for administration</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58" name="PIM Icon">
              <a:extLst>
                <a:ext uri="{FF2B5EF4-FFF2-40B4-BE49-F238E27FC236}">
                  <a16:creationId xmlns:a16="http://schemas.microsoft.com/office/drawing/2014/main" id="{95740BAD-F2B9-2A1B-9508-6AAF67768C1A}"/>
                </a:ext>
              </a:extLst>
            </p:cNvPr>
            <p:cNvGrpSpPr/>
            <p:nvPr/>
          </p:nvGrpSpPr>
          <p:grpSpPr>
            <a:xfrm>
              <a:off x="3080252" y="5026595"/>
              <a:ext cx="736483" cy="736483"/>
              <a:chOff x="2636310" y="5026595"/>
              <a:chExt cx="736483" cy="736483"/>
            </a:xfrm>
          </p:grpSpPr>
          <p:grpSp>
            <p:nvGrpSpPr>
              <p:cNvPr id="59" name="Group 58">
                <a:extLst>
                  <a:ext uri="{FF2B5EF4-FFF2-40B4-BE49-F238E27FC236}">
                    <a16:creationId xmlns:a16="http://schemas.microsoft.com/office/drawing/2014/main" id="{AFF6F669-F527-60FE-BAB1-00A3581E9BB5}"/>
                  </a:ext>
                </a:extLst>
              </p:cNvPr>
              <p:cNvGrpSpPr/>
              <p:nvPr/>
            </p:nvGrpSpPr>
            <p:grpSpPr>
              <a:xfrm>
                <a:off x="2636310" y="5026595"/>
                <a:ext cx="736483" cy="736483"/>
                <a:chOff x="10230114" y="3121151"/>
                <a:chExt cx="905081" cy="905081"/>
              </a:xfrm>
            </p:grpSpPr>
            <p:sp useBgFill="1">
              <p:nvSpPr>
                <p:cNvPr id="67" name="Oval 66">
                  <a:extLst>
                    <a:ext uri="{FF2B5EF4-FFF2-40B4-BE49-F238E27FC236}">
                      <a16:creationId xmlns:a16="http://schemas.microsoft.com/office/drawing/2014/main" id="{EE1AE3EB-A597-DA7A-3862-1C129785B6B4}"/>
                    </a:ext>
                  </a:extLst>
                </p:cNvPr>
                <p:cNvSpPr/>
                <p:nvPr/>
              </p:nvSpPr>
              <p:spPr bwMode="auto">
                <a:xfrm>
                  <a:off x="10230114" y="3121151"/>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68" name="Oval 67">
                  <a:extLst>
                    <a:ext uri="{FF2B5EF4-FFF2-40B4-BE49-F238E27FC236}">
                      <a16:creationId xmlns:a16="http://schemas.microsoft.com/office/drawing/2014/main" id="{80A1903D-C6E1-F61F-D039-E03523F112D7}"/>
                    </a:ext>
                  </a:extLst>
                </p:cNvPr>
                <p:cNvSpPr/>
                <p:nvPr/>
              </p:nvSpPr>
              <p:spPr bwMode="auto">
                <a:xfrm>
                  <a:off x="10284890" y="3175927"/>
                  <a:ext cx="795528" cy="79552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60" name="Group 59">
                <a:extLst>
                  <a:ext uri="{FF2B5EF4-FFF2-40B4-BE49-F238E27FC236}">
                    <a16:creationId xmlns:a16="http://schemas.microsoft.com/office/drawing/2014/main" id="{6214A98A-5630-6F7F-0C8A-F19FAD283ED9}"/>
                  </a:ext>
                </a:extLst>
              </p:cNvPr>
              <p:cNvGrpSpPr/>
              <p:nvPr/>
            </p:nvGrpSpPr>
            <p:grpSpPr>
              <a:xfrm>
                <a:off x="2800503" y="5148856"/>
                <a:ext cx="343244" cy="480339"/>
                <a:chOff x="7197488" y="4202671"/>
                <a:chExt cx="343244" cy="480339"/>
              </a:xfrm>
            </p:grpSpPr>
            <p:sp>
              <p:nvSpPr>
                <p:cNvPr id="61" name="Rectangle: Rounded Corners 60">
                  <a:extLst>
                    <a:ext uri="{FF2B5EF4-FFF2-40B4-BE49-F238E27FC236}">
                      <a16:creationId xmlns:a16="http://schemas.microsoft.com/office/drawing/2014/main" id="{735E1641-3187-1D67-2F32-87DD4BD23D6A}"/>
                    </a:ext>
                  </a:extLst>
                </p:cNvPr>
                <p:cNvSpPr/>
                <p:nvPr/>
              </p:nvSpPr>
              <p:spPr>
                <a:xfrm>
                  <a:off x="7294598" y="4269151"/>
                  <a:ext cx="246134" cy="413859"/>
                </a:xfrm>
                <a:prstGeom prst="roundRect">
                  <a:avLst>
                    <a:gd name="adj" fmla="val 5335"/>
                  </a:avLst>
                </a:prstGeom>
                <a:solidFill>
                  <a:srgbClr val="0078D4"/>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pic>
              <p:nvPicPr>
                <p:cNvPr id="62" name="Graphic 197">
                  <a:extLst>
                    <a:ext uri="{FF2B5EF4-FFF2-40B4-BE49-F238E27FC236}">
                      <a16:creationId xmlns:a16="http://schemas.microsoft.com/office/drawing/2014/main" id="{707F765E-2738-8EF6-8759-65B323BB0787}"/>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346890" y="4409077"/>
                  <a:ext cx="141552" cy="103995"/>
                </a:xfrm>
                <a:prstGeom prst="rect">
                  <a:avLst/>
                </a:prstGeom>
              </p:spPr>
            </p:pic>
            <p:sp>
              <p:nvSpPr>
                <p:cNvPr id="63" name="Rectangle: Rounded Corners 62">
                  <a:extLst>
                    <a:ext uri="{FF2B5EF4-FFF2-40B4-BE49-F238E27FC236}">
                      <a16:creationId xmlns:a16="http://schemas.microsoft.com/office/drawing/2014/main" id="{8BD00A06-595F-77B3-F11B-BAB95704E7EA}"/>
                    </a:ext>
                  </a:extLst>
                </p:cNvPr>
                <p:cNvSpPr/>
                <p:nvPr/>
              </p:nvSpPr>
              <p:spPr>
                <a:xfrm>
                  <a:off x="7197488" y="4202671"/>
                  <a:ext cx="204279" cy="204279"/>
                </a:xfrm>
                <a:prstGeom prst="roundRect">
                  <a:avLst>
                    <a:gd name="adj" fmla="val 50000"/>
                  </a:avLst>
                </a:prstGeom>
                <a:solidFill>
                  <a:srgbClr val="FFFFFF"/>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64" name="Rectangle: Rounded Corners 63">
                  <a:extLst>
                    <a:ext uri="{FF2B5EF4-FFF2-40B4-BE49-F238E27FC236}">
                      <a16:creationId xmlns:a16="http://schemas.microsoft.com/office/drawing/2014/main" id="{AE830B8B-E6D4-7BE2-5193-5AE044B67AAE}"/>
                    </a:ext>
                  </a:extLst>
                </p:cNvPr>
                <p:cNvSpPr/>
                <p:nvPr/>
              </p:nvSpPr>
              <p:spPr>
                <a:xfrm>
                  <a:off x="7205084" y="4210432"/>
                  <a:ext cx="175522" cy="175522"/>
                </a:xfrm>
                <a:prstGeom prst="roundRect">
                  <a:avLst>
                    <a:gd name="adj" fmla="val 50000"/>
                  </a:avLst>
                </a:prstGeom>
                <a:solidFill>
                  <a:srgbClr val="666666"/>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65" name="Rectangle 64">
                  <a:extLst>
                    <a:ext uri="{FF2B5EF4-FFF2-40B4-BE49-F238E27FC236}">
                      <a16:creationId xmlns:a16="http://schemas.microsoft.com/office/drawing/2014/main" id="{432E14B0-D01B-11E6-EC5C-2ACAAADD2CCE}"/>
                    </a:ext>
                  </a:extLst>
                </p:cNvPr>
                <p:cNvSpPr/>
                <p:nvPr/>
              </p:nvSpPr>
              <p:spPr bwMode="auto">
                <a:xfrm>
                  <a:off x="7381807" y="4623956"/>
                  <a:ext cx="71714" cy="26893"/>
                </a:xfrm>
                <a:prstGeom prst="rect">
                  <a:avLst/>
                </a:prstGeom>
                <a:solidFill>
                  <a:srgbClr val="FFFFFF"/>
                </a:solidFill>
                <a:ln w="1079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173" rtl="0"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66" name="Freeform 125">
                  <a:extLst>
                    <a:ext uri="{FF2B5EF4-FFF2-40B4-BE49-F238E27FC236}">
                      <a16:creationId xmlns:a16="http://schemas.microsoft.com/office/drawing/2014/main" id="{FA2F3F0D-E1B3-A388-34DE-AF0BBB408009}"/>
                    </a:ext>
                  </a:extLst>
                </p:cNvPr>
                <p:cNvSpPr>
                  <a:spLocks/>
                </p:cNvSpPr>
                <p:nvPr/>
              </p:nvSpPr>
              <p:spPr bwMode="auto">
                <a:xfrm>
                  <a:off x="7288528" y="4248354"/>
                  <a:ext cx="44820" cy="66227"/>
                </a:xfrm>
                <a:custGeom>
                  <a:avLst/>
                  <a:gdLst>
                    <a:gd name="T0" fmla="*/ 107 w 107"/>
                    <a:gd name="T1" fmla="*/ 133 h 160"/>
                    <a:gd name="T2" fmla="*/ 107 w 107"/>
                    <a:gd name="T3" fmla="*/ 133 h 160"/>
                    <a:gd name="T4" fmla="*/ 27 w 107"/>
                    <a:gd name="T5" fmla="*/ 133 h 160"/>
                    <a:gd name="T6" fmla="*/ 27 w 107"/>
                    <a:gd name="T7" fmla="*/ 0 h 160"/>
                    <a:gd name="T8" fmla="*/ 0 w 107"/>
                    <a:gd name="T9" fmla="*/ 0 h 160"/>
                    <a:gd name="T10" fmla="*/ 0 w 107"/>
                    <a:gd name="T11" fmla="*/ 160 h 160"/>
                    <a:gd name="T12" fmla="*/ 107 w 107"/>
                    <a:gd name="T13" fmla="*/ 160 h 160"/>
                    <a:gd name="T14" fmla="*/ 107 w 107"/>
                    <a:gd name="T15" fmla="*/ 133 h 1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 h="160">
                      <a:moveTo>
                        <a:pt x="107" y="133"/>
                      </a:moveTo>
                      <a:lnTo>
                        <a:pt x="107" y="133"/>
                      </a:lnTo>
                      <a:lnTo>
                        <a:pt x="27" y="133"/>
                      </a:lnTo>
                      <a:lnTo>
                        <a:pt x="27" y="0"/>
                      </a:lnTo>
                      <a:lnTo>
                        <a:pt x="0" y="0"/>
                      </a:lnTo>
                      <a:lnTo>
                        <a:pt x="0" y="160"/>
                      </a:lnTo>
                      <a:lnTo>
                        <a:pt x="107" y="160"/>
                      </a:lnTo>
                      <a:lnTo>
                        <a:pt x="107" y="133"/>
                      </a:lnTo>
                      <a:close/>
                    </a:path>
                  </a:pathLst>
                </a:custGeom>
                <a:solidFill>
                  <a:schemeClr val="bg1"/>
                </a:solidFill>
                <a:ln w="0">
                  <a:solidFill>
                    <a:schemeClr val="bg1"/>
                  </a:solidFill>
                  <a:prstDash val="solid"/>
                  <a:round/>
                  <a:headEnd/>
                  <a:tailEnd/>
                </a:ln>
              </p:spPr>
              <p:txBody>
                <a:bodyPr vert="horz" wrap="square" lIns="89643" tIns="44821" rIns="89643"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C3C41"/>
                    </a:solidFill>
                    <a:effectLst/>
                    <a:uLnTx/>
                    <a:uFillTx/>
                    <a:latin typeface="Segoe UI"/>
                    <a:ea typeface="+mn-ea"/>
                    <a:cs typeface="+mn-cs"/>
                  </a:endParaRPr>
                </a:p>
              </p:txBody>
            </p:sp>
          </p:grpSp>
        </p:grpSp>
      </p:grpSp>
      <p:grpSp>
        <p:nvGrpSpPr>
          <p:cNvPr id="69" name="ELM">
            <a:extLst>
              <a:ext uri="{FF2B5EF4-FFF2-40B4-BE49-F238E27FC236}">
                <a16:creationId xmlns:a16="http://schemas.microsoft.com/office/drawing/2014/main" id="{EF1AD13D-BA22-DEB9-1365-20FFE3A48A9D}"/>
              </a:ext>
            </a:extLst>
          </p:cNvPr>
          <p:cNvGrpSpPr/>
          <p:nvPr/>
        </p:nvGrpSpPr>
        <p:grpSpPr>
          <a:xfrm>
            <a:off x="4647634" y="3437011"/>
            <a:ext cx="2218995" cy="738664"/>
            <a:chOff x="4647634" y="3437011"/>
            <a:chExt cx="2218995" cy="738664"/>
          </a:xfrm>
        </p:grpSpPr>
        <p:sp>
          <p:nvSpPr>
            <p:cNvPr id="70" name="ELM Text">
              <a:extLst>
                <a:ext uri="{FF2B5EF4-FFF2-40B4-BE49-F238E27FC236}">
                  <a16:creationId xmlns:a16="http://schemas.microsoft.com/office/drawing/2014/main" id="{646B05A5-A791-1E93-1FAD-875D0CEA1FB8}"/>
                </a:ext>
              </a:extLst>
            </p:cNvPr>
            <p:cNvSpPr/>
            <p:nvPr/>
          </p:nvSpPr>
          <p:spPr>
            <a:xfrm>
              <a:off x="5548149" y="3437011"/>
              <a:ext cx="1318480" cy="738664"/>
            </a:xfrm>
            <a:prstGeom prst="rect">
              <a:avLst/>
            </a:prstGeom>
            <a:noFill/>
            <a:ln>
              <a:noFill/>
            </a:ln>
          </p:spPr>
          <p:txBody>
            <a:bodyPr wrap="square" lIns="0" tIns="0" rIns="0" bIns="0" anchor="ctr" anchorCtr="0">
              <a:spAutoFit/>
            </a:bodyPr>
            <a:lstStyle/>
            <a:p>
              <a:pPr marL="0" marR="0" lvl="0" indent="0" algn="l"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Access Lifecycle Management</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71" name="ELM Icon">
              <a:extLst>
                <a:ext uri="{FF2B5EF4-FFF2-40B4-BE49-F238E27FC236}">
                  <a16:creationId xmlns:a16="http://schemas.microsoft.com/office/drawing/2014/main" id="{F766F51D-64DC-EEE6-3D07-A657D82BDFEC}"/>
                </a:ext>
              </a:extLst>
            </p:cNvPr>
            <p:cNvGrpSpPr/>
            <p:nvPr/>
          </p:nvGrpSpPr>
          <p:grpSpPr>
            <a:xfrm>
              <a:off x="4647634" y="3438101"/>
              <a:ext cx="736483" cy="736483"/>
              <a:chOff x="4203692" y="3438101"/>
              <a:chExt cx="736483" cy="736483"/>
            </a:xfrm>
          </p:grpSpPr>
          <p:grpSp>
            <p:nvGrpSpPr>
              <p:cNvPr id="72" name="Group 71">
                <a:extLst>
                  <a:ext uri="{FF2B5EF4-FFF2-40B4-BE49-F238E27FC236}">
                    <a16:creationId xmlns:a16="http://schemas.microsoft.com/office/drawing/2014/main" id="{67FEC614-CE33-FB79-89A2-1DB88D78555F}"/>
                  </a:ext>
                </a:extLst>
              </p:cNvPr>
              <p:cNvGrpSpPr/>
              <p:nvPr/>
            </p:nvGrpSpPr>
            <p:grpSpPr>
              <a:xfrm>
                <a:off x="4203692" y="3438101"/>
                <a:ext cx="736483" cy="736483"/>
                <a:chOff x="8591710" y="4778499"/>
                <a:chExt cx="905081" cy="905081"/>
              </a:xfrm>
            </p:grpSpPr>
            <p:sp useBgFill="1">
              <p:nvSpPr>
                <p:cNvPr id="76" name="Oval 75">
                  <a:extLst>
                    <a:ext uri="{FF2B5EF4-FFF2-40B4-BE49-F238E27FC236}">
                      <a16:creationId xmlns:a16="http://schemas.microsoft.com/office/drawing/2014/main" id="{B10FD65C-F842-86A7-C05D-E1C3B7951CC1}"/>
                    </a:ext>
                  </a:extLst>
                </p:cNvPr>
                <p:cNvSpPr/>
                <p:nvPr/>
              </p:nvSpPr>
              <p:spPr bwMode="auto">
                <a:xfrm>
                  <a:off x="8591710" y="4778499"/>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77" name="Oval 76">
                  <a:extLst>
                    <a:ext uri="{FF2B5EF4-FFF2-40B4-BE49-F238E27FC236}">
                      <a16:creationId xmlns:a16="http://schemas.microsoft.com/office/drawing/2014/main" id="{EF202C63-8D5D-0A28-42D2-82DCDCA1C08A}"/>
                    </a:ext>
                  </a:extLst>
                </p:cNvPr>
                <p:cNvSpPr/>
                <p:nvPr/>
              </p:nvSpPr>
              <p:spPr bwMode="auto">
                <a:xfrm>
                  <a:off x="8646490" y="4833277"/>
                  <a:ext cx="795527" cy="795527"/>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73" name="Group 72">
                <a:extLst>
                  <a:ext uri="{FF2B5EF4-FFF2-40B4-BE49-F238E27FC236}">
                    <a16:creationId xmlns:a16="http://schemas.microsoft.com/office/drawing/2014/main" id="{DE06BBC7-BF8C-4B29-367B-2553459C04A8}"/>
                  </a:ext>
                </a:extLst>
              </p:cNvPr>
              <p:cNvGrpSpPr/>
              <p:nvPr/>
            </p:nvGrpSpPr>
            <p:grpSpPr>
              <a:xfrm>
                <a:off x="4345294" y="3579517"/>
                <a:ext cx="468000" cy="469942"/>
                <a:chOff x="4870206" y="5690635"/>
                <a:chExt cx="468000" cy="469942"/>
              </a:xfrm>
            </p:grpSpPr>
            <p:sp>
              <p:nvSpPr>
                <p:cNvPr id="74" name="Freeform 324">
                  <a:extLst>
                    <a:ext uri="{FF2B5EF4-FFF2-40B4-BE49-F238E27FC236}">
                      <a16:creationId xmlns:a16="http://schemas.microsoft.com/office/drawing/2014/main" id="{4F00F25D-597F-4949-1252-C1B42EC731E6}"/>
                    </a:ext>
                  </a:extLst>
                </p:cNvPr>
                <p:cNvSpPr>
                  <a:spLocks noChangeAspect="1"/>
                </p:cNvSpPr>
                <p:nvPr/>
              </p:nvSpPr>
              <p:spPr bwMode="auto">
                <a:xfrm rot="10293316" flipH="1">
                  <a:off x="4870206" y="5690635"/>
                  <a:ext cx="468000" cy="469942"/>
                </a:xfrm>
                <a:custGeom>
                  <a:avLst/>
                  <a:gdLst>
                    <a:gd name="T0" fmla="*/ 389 w 389"/>
                    <a:gd name="T1" fmla="*/ 195 h 390"/>
                    <a:gd name="T2" fmla="*/ 389 w 389"/>
                    <a:gd name="T3" fmla="*/ 195 h 390"/>
                    <a:gd name="T4" fmla="*/ 195 w 389"/>
                    <a:gd name="T5" fmla="*/ 390 h 390"/>
                    <a:gd name="T6" fmla="*/ 40 w 389"/>
                    <a:gd name="T7" fmla="*/ 313 h 390"/>
                    <a:gd name="T8" fmla="*/ 32 w 389"/>
                    <a:gd name="T9" fmla="*/ 345 h 390"/>
                    <a:gd name="T10" fmla="*/ 17 w 389"/>
                    <a:gd name="T11" fmla="*/ 357 h 390"/>
                    <a:gd name="T12" fmla="*/ 14 w 389"/>
                    <a:gd name="T13" fmla="*/ 357 h 390"/>
                    <a:gd name="T14" fmla="*/ 2 w 389"/>
                    <a:gd name="T15" fmla="*/ 338 h 390"/>
                    <a:gd name="T16" fmla="*/ 22 w 389"/>
                    <a:gd name="T17" fmla="*/ 254 h 390"/>
                    <a:gd name="T18" fmla="*/ 107 w 389"/>
                    <a:gd name="T19" fmla="*/ 273 h 390"/>
                    <a:gd name="T20" fmla="*/ 119 w 389"/>
                    <a:gd name="T21" fmla="*/ 292 h 390"/>
                    <a:gd name="T22" fmla="*/ 100 w 389"/>
                    <a:gd name="T23" fmla="*/ 303 h 390"/>
                    <a:gd name="T24" fmla="*/ 64 w 389"/>
                    <a:gd name="T25" fmla="*/ 295 h 390"/>
                    <a:gd name="T26" fmla="*/ 195 w 389"/>
                    <a:gd name="T27" fmla="*/ 359 h 390"/>
                    <a:gd name="T28" fmla="*/ 359 w 389"/>
                    <a:gd name="T29" fmla="*/ 195 h 390"/>
                    <a:gd name="T30" fmla="*/ 342 w 389"/>
                    <a:gd name="T31" fmla="*/ 122 h 390"/>
                    <a:gd name="T32" fmla="*/ 279 w 389"/>
                    <a:gd name="T33" fmla="*/ 55 h 390"/>
                    <a:gd name="T34" fmla="*/ 195 w 389"/>
                    <a:gd name="T35" fmla="*/ 31 h 390"/>
                    <a:gd name="T36" fmla="*/ 30 w 389"/>
                    <a:gd name="T37" fmla="*/ 195 h 390"/>
                    <a:gd name="T38" fmla="*/ 15 w 389"/>
                    <a:gd name="T39" fmla="*/ 211 h 390"/>
                    <a:gd name="T40" fmla="*/ 0 w 389"/>
                    <a:gd name="T41" fmla="*/ 195 h 390"/>
                    <a:gd name="T42" fmla="*/ 195 w 389"/>
                    <a:gd name="T43" fmla="*/ 0 h 390"/>
                    <a:gd name="T44" fmla="*/ 389 w 389"/>
                    <a:gd name="T45" fmla="*/ 19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9" h="390">
                      <a:moveTo>
                        <a:pt x="389" y="195"/>
                      </a:moveTo>
                      <a:lnTo>
                        <a:pt x="389" y="195"/>
                      </a:lnTo>
                      <a:cubicBezTo>
                        <a:pt x="389" y="303"/>
                        <a:pt x="302" y="390"/>
                        <a:pt x="195" y="390"/>
                      </a:cubicBezTo>
                      <a:cubicBezTo>
                        <a:pt x="133" y="390"/>
                        <a:pt x="76" y="362"/>
                        <a:pt x="40" y="313"/>
                      </a:cubicBezTo>
                      <a:lnTo>
                        <a:pt x="32" y="345"/>
                      </a:lnTo>
                      <a:cubicBezTo>
                        <a:pt x="31" y="352"/>
                        <a:pt x="24" y="357"/>
                        <a:pt x="17" y="357"/>
                      </a:cubicBezTo>
                      <a:cubicBezTo>
                        <a:pt x="16" y="357"/>
                        <a:pt x="15" y="357"/>
                        <a:pt x="14" y="357"/>
                      </a:cubicBezTo>
                      <a:cubicBezTo>
                        <a:pt x="6" y="355"/>
                        <a:pt x="1" y="347"/>
                        <a:pt x="2" y="338"/>
                      </a:cubicBezTo>
                      <a:lnTo>
                        <a:pt x="22" y="254"/>
                      </a:lnTo>
                      <a:lnTo>
                        <a:pt x="107" y="273"/>
                      </a:lnTo>
                      <a:cubicBezTo>
                        <a:pt x="115" y="275"/>
                        <a:pt x="120" y="283"/>
                        <a:pt x="119" y="292"/>
                      </a:cubicBezTo>
                      <a:cubicBezTo>
                        <a:pt x="117" y="300"/>
                        <a:pt x="108" y="305"/>
                        <a:pt x="100" y="303"/>
                      </a:cubicBezTo>
                      <a:lnTo>
                        <a:pt x="64" y="295"/>
                      </a:lnTo>
                      <a:cubicBezTo>
                        <a:pt x="95" y="336"/>
                        <a:pt x="143" y="359"/>
                        <a:pt x="195" y="359"/>
                      </a:cubicBezTo>
                      <a:cubicBezTo>
                        <a:pt x="285" y="359"/>
                        <a:pt x="359" y="286"/>
                        <a:pt x="359" y="195"/>
                      </a:cubicBezTo>
                      <a:cubicBezTo>
                        <a:pt x="359" y="169"/>
                        <a:pt x="353" y="144"/>
                        <a:pt x="342" y="122"/>
                      </a:cubicBezTo>
                      <a:cubicBezTo>
                        <a:pt x="328" y="94"/>
                        <a:pt x="306" y="71"/>
                        <a:pt x="279" y="55"/>
                      </a:cubicBezTo>
                      <a:cubicBezTo>
                        <a:pt x="254" y="40"/>
                        <a:pt x="225" y="31"/>
                        <a:pt x="195" y="31"/>
                      </a:cubicBezTo>
                      <a:cubicBezTo>
                        <a:pt x="104" y="31"/>
                        <a:pt x="30" y="105"/>
                        <a:pt x="30" y="195"/>
                      </a:cubicBezTo>
                      <a:cubicBezTo>
                        <a:pt x="30" y="204"/>
                        <a:pt x="23" y="211"/>
                        <a:pt x="15" y="211"/>
                      </a:cubicBezTo>
                      <a:cubicBezTo>
                        <a:pt x="7" y="211"/>
                        <a:pt x="0" y="204"/>
                        <a:pt x="0" y="195"/>
                      </a:cubicBezTo>
                      <a:cubicBezTo>
                        <a:pt x="0" y="88"/>
                        <a:pt x="87" y="0"/>
                        <a:pt x="195" y="0"/>
                      </a:cubicBezTo>
                      <a:cubicBezTo>
                        <a:pt x="302" y="0"/>
                        <a:pt x="389" y="88"/>
                        <a:pt x="389" y="195"/>
                      </a:cubicBezTo>
                      <a:close/>
                    </a:path>
                  </a:pathLst>
                </a:custGeom>
                <a:solidFill>
                  <a:srgbClr val="0078D4"/>
                </a:solidFill>
                <a:ln w="9525">
                  <a:solidFill>
                    <a:schemeClr val="bg1"/>
                  </a:solidFill>
                  <a:prstDash val="solid"/>
                  <a:round/>
                  <a:headEnd/>
                  <a:tailEnd/>
                </a:ln>
              </p:spPr>
              <p:txBody>
                <a:bodyPr vert="horz" wrap="square" lIns="89643" tIns="44821" rIns="89643"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C3C41"/>
                    </a:solidFill>
                    <a:effectLst/>
                    <a:uLnTx/>
                    <a:uFillTx/>
                    <a:latin typeface="Segoe UI"/>
                    <a:ea typeface="+mn-ea"/>
                    <a:cs typeface="+mn-cs"/>
                  </a:endParaRPr>
                </a:p>
              </p:txBody>
            </p:sp>
            <p:pic>
              <p:nvPicPr>
                <p:cNvPr id="75" name="Picture 74">
                  <a:extLst>
                    <a:ext uri="{FF2B5EF4-FFF2-40B4-BE49-F238E27FC236}">
                      <a16:creationId xmlns:a16="http://schemas.microsoft.com/office/drawing/2014/main" id="{7A4E4862-79F3-E2E7-415E-C4AF8E6AF1D2}"/>
                    </a:ext>
                  </a:extLst>
                </p:cNvPr>
                <p:cNvPicPr>
                  <a:picLocks noChangeAspect="1"/>
                </p:cNvPicPr>
                <p:nvPr/>
              </p:nvPicPr>
              <p:blipFill>
                <a:blip r:embed="rId10"/>
                <a:stretch>
                  <a:fillRect/>
                </a:stretch>
              </p:blipFill>
              <p:spPr>
                <a:xfrm>
                  <a:off x="4994686" y="5810904"/>
                  <a:ext cx="229403" cy="229403"/>
                </a:xfrm>
                <a:prstGeom prst="rect">
                  <a:avLst/>
                </a:prstGeom>
              </p:spPr>
            </p:pic>
          </p:grpSp>
        </p:grpSp>
      </p:grpSp>
      <p:grpSp>
        <p:nvGrpSpPr>
          <p:cNvPr id="78" name="Prov">
            <a:extLst>
              <a:ext uri="{FF2B5EF4-FFF2-40B4-BE49-F238E27FC236}">
                <a16:creationId xmlns:a16="http://schemas.microsoft.com/office/drawing/2014/main" id="{28BA3118-59EF-236B-AFC0-34E022E81B26}"/>
              </a:ext>
            </a:extLst>
          </p:cNvPr>
          <p:cNvGrpSpPr/>
          <p:nvPr/>
        </p:nvGrpSpPr>
        <p:grpSpPr>
          <a:xfrm>
            <a:off x="2710834" y="1412699"/>
            <a:ext cx="1557680" cy="1293974"/>
            <a:chOff x="2710834" y="1412699"/>
            <a:chExt cx="1557680" cy="1293974"/>
          </a:xfrm>
        </p:grpSpPr>
        <p:sp>
          <p:nvSpPr>
            <p:cNvPr id="79" name="Prov Text">
              <a:extLst>
                <a:ext uri="{FF2B5EF4-FFF2-40B4-BE49-F238E27FC236}">
                  <a16:creationId xmlns:a16="http://schemas.microsoft.com/office/drawing/2014/main" id="{71E9B8A4-C62F-795C-E84D-A5AAAD3C7F6E}"/>
                </a:ext>
              </a:extLst>
            </p:cNvPr>
            <p:cNvSpPr/>
            <p:nvPr/>
          </p:nvSpPr>
          <p:spPr>
            <a:xfrm>
              <a:off x="2710834" y="1412699"/>
              <a:ext cx="1557680" cy="492443"/>
            </a:xfrm>
            <a:prstGeom prst="rect">
              <a:avLst/>
            </a:prstGeom>
            <a:noFill/>
            <a:ln>
              <a:noFill/>
            </a:ln>
          </p:spPr>
          <p:txBody>
            <a:bodyPr wrap="square" lIns="0" tIns="0" rIns="0" bIns="0" anchor="ctr" anchorCtr="0">
              <a:spAutoFit/>
            </a:bodyPr>
            <a:lstStyle/>
            <a:p>
              <a:pPr marL="0" marR="0" lvl="0" indent="0" algn="ct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Joiner / Mover / Leaver</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80" name="Prov Icon">
              <a:extLst>
                <a:ext uri="{FF2B5EF4-FFF2-40B4-BE49-F238E27FC236}">
                  <a16:creationId xmlns:a16="http://schemas.microsoft.com/office/drawing/2014/main" id="{B1F4F7A6-DD01-DC32-12BC-1306D645F401}"/>
                </a:ext>
              </a:extLst>
            </p:cNvPr>
            <p:cNvGrpSpPr/>
            <p:nvPr/>
          </p:nvGrpSpPr>
          <p:grpSpPr>
            <a:xfrm>
              <a:off x="3104250" y="1970190"/>
              <a:ext cx="736483" cy="736483"/>
              <a:chOff x="2675104" y="2386114"/>
              <a:chExt cx="736483" cy="736483"/>
            </a:xfrm>
          </p:grpSpPr>
          <p:grpSp>
            <p:nvGrpSpPr>
              <p:cNvPr id="81" name="Group 80">
                <a:extLst>
                  <a:ext uri="{FF2B5EF4-FFF2-40B4-BE49-F238E27FC236}">
                    <a16:creationId xmlns:a16="http://schemas.microsoft.com/office/drawing/2014/main" id="{6A4CD280-8E4F-475C-996B-9B10F6A1AA39}"/>
                  </a:ext>
                </a:extLst>
              </p:cNvPr>
              <p:cNvGrpSpPr/>
              <p:nvPr/>
            </p:nvGrpSpPr>
            <p:grpSpPr>
              <a:xfrm>
                <a:off x="2675104" y="2386114"/>
                <a:ext cx="736483" cy="736483"/>
                <a:chOff x="8531052" y="1407263"/>
                <a:chExt cx="905081" cy="905081"/>
              </a:xfrm>
            </p:grpSpPr>
            <p:sp useBgFill="1">
              <p:nvSpPr>
                <p:cNvPr id="83" name="Oval 82" hidden="1">
                  <a:extLst>
                    <a:ext uri="{FF2B5EF4-FFF2-40B4-BE49-F238E27FC236}">
                      <a16:creationId xmlns:a16="http://schemas.microsoft.com/office/drawing/2014/main" id="{A3F5FE32-F42B-B4F8-A3A7-1D0ABF738EF0}"/>
                    </a:ext>
                  </a:extLst>
                </p:cNvPr>
                <p:cNvSpPr/>
                <p:nvPr/>
              </p:nvSpPr>
              <p:spPr bwMode="auto">
                <a:xfrm>
                  <a:off x="8531052" y="1407263"/>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84" name="Oval 83">
                  <a:extLst>
                    <a:ext uri="{FF2B5EF4-FFF2-40B4-BE49-F238E27FC236}">
                      <a16:creationId xmlns:a16="http://schemas.microsoft.com/office/drawing/2014/main" id="{67ED5F30-69DB-8BC5-3BE6-3AEBF3E2D276}"/>
                    </a:ext>
                  </a:extLst>
                </p:cNvPr>
                <p:cNvSpPr/>
                <p:nvPr/>
              </p:nvSpPr>
              <p:spPr bwMode="auto">
                <a:xfrm>
                  <a:off x="8587588" y="1463799"/>
                  <a:ext cx="792008" cy="79200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pic>
            <p:nvPicPr>
              <p:cNvPr id="82" name="Picture 81">
                <a:extLst>
                  <a:ext uri="{FF2B5EF4-FFF2-40B4-BE49-F238E27FC236}">
                    <a16:creationId xmlns:a16="http://schemas.microsoft.com/office/drawing/2014/main" id="{E8D6C91B-B967-C5A6-87B6-0DB8A678B7B1}"/>
                  </a:ext>
                </a:extLst>
              </p:cNvPr>
              <p:cNvPicPr>
                <a:picLocks noChangeAspect="1"/>
              </p:cNvPicPr>
              <p:nvPr/>
            </p:nvPicPr>
            <p:blipFill>
              <a:blip r:embed="rId3"/>
              <a:stretch>
                <a:fillRect/>
              </a:stretch>
            </p:blipFill>
            <p:spPr>
              <a:xfrm>
                <a:off x="2882342" y="2596551"/>
                <a:ext cx="335868" cy="335868"/>
              </a:xfrm>
              <a:prstGeom prst="rect">
                <a:avLst/>
              </a:prstGeom>
            </p:spPr>
          </p:pic>
        </p:grpSp>
      </p:grpSp>
      <p:sp>
        <p:nvSpPr>
          <p:cNvPr id="85" name="Rectangle: Rounded Corners 84">
            <a:extLst>
              <a:ext uri="{FF2B5EF4-FFF2-40B4-BE49-F238E27FC236}">
                <a16:creationId xmlns:a16="http://schemas.microsoft.com/office/drawing/2014/main" id="{B969B872-2A0F-3BDA-57E2-062669D5FFFE}"/>
              </a:ext>
            </a:extLst>
          </p:cNvPr>
          <p:cNvSpPr/>
          <p:nvPr/>
        </p:nvSpPr>
        <p:spPr bwMode="auto">
          <a:xfrm>
            <a:off x="211294" y="3243938"/>
            <a:ext cx="2255239" cy="1241289"/>
          </a:xfrm>
          <a:prstGeom prst="roundRect">
            <a:avLst/>
          </a:prstGeom>
          <a:noFill/>
          <a:ln w="76200" cap="flat" cmpd="sng" algn="ctr">
            <a:solidFill>
              <a:srgbClr val="107C1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E"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6" name="TextBox 85">
            <a:extLst>
              <a:ext uri="{FF2B5EF4-FFF2-40B4-BE49-F238E27FC236}">
                <a16:creationId xmlns:a16="http://schemas.microsoft.com/office/drawing/2014/main" id="{E782FA5D-EF42-4777-E536-085A5A37020D}"/>
              </a:ext>
            </a:extLst>
          </p:cNvPr>
          <p:cNvSpPr txBox="1"/>
          <p:nvPr/>
        </p:nvSpPr>
        <p:spPr>
          <a:xfrm>
            <a:off x="7324448" y="2016195"/>
            <a:ext cx="4432495" cy="384720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Segoe UI"/>
                <a:ea typeface="+mn-ea"/>
                <a:cs typeface="+mn-cs"/>
              </a:rPr>
              <a:t>Microsoft </a:t>
            </a:r>
            <a:r>
              <a:rPr kumimoji="0" lang="en-US" sz="2200" b="1" i="0" u="none" strike="noStrike" kern="1200" cap="none" spc="0" normalizeH="0" baseline="0" noProof="0" err="1">
                <a:ln>
                  <a:noFill/>
                </a:ln>
                <a:solidFill>
                  <a:srgbClr val="000000"/>
                </a:solidFill>
                <a:effectLst/>
                <a:uLnTx/>
                <a:uFillTx/>
                <a:latin typeface="Segoe UI"/>
                <a:ea typeface="+mn-ea"/>
                <a:cs typeface="+mn-cs"/>
              </a:rPr>
              <a:t>Entra</a:t>
            </a:r>
            <a:r>
              <a:rPr kumimoji="0" lang="en-US" sz="2200" b="1" i="0" u="none" strike="noStrike" kern="1200" cap="none" spc="0" normalizeH="0" baseline="0" noProof="0">
                <a:ln>
                  <a:noFill/>
                </a:ln>
                <a:solidFill>
                  <a:srgbClr val="000000"/>
                </a:solidFill>
                <a:effectLst/>
                <a:uLnTx/>
                <a:uFillTx/>
                <a:latin typeface="Segoe UI"/>
                <a:ea typeface="+mn-ea"/>
                <a:cs typeface="+mn-cs"/>
              </a:rPr>
              <a:t> ID P2</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Access Reviews - Basic access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certifications and reviews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srgbClr val="00000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srgbClr val="00000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Segoe UI"/>
                <a:ea typeface="+mn-ea"/>
                <a:cs typeface="+mn-cs"/>
              </a:rPr>
              <a:t>Microsoft </a:t>
            </a:r>
            <a:r>
              <a:rPr kumimoji="0" lang="en-US" sz="2200" b="1" i="0" u="none" strike="noStrike" kern="1200" cap="none" spc="0" normalizeH="0" baseline="0" noProof="0" err="1">
                <a:ln>
                  <a:noFill/>
                </a:ln>
                <a:solidFill>
                  <a:srgbClr val="000000"/>
                </a:solidFill>
                <a:effectLst/>
                <a:uLnTx/>
                <a:uFillTx/>
                <a:latin typeface="Segoe UI"/>
                <a:ea typeface="+mn-ea"/>
                <a:cs typeface="+mn-cs"/>
              </a:rPr>
              <a:t>Entra</a:t>
            </a:r>
            <a:r>
              <a:rPr kumimoji="0" lang="en-US" sz="2200" b="1" i="0" u="none" strike="noStrike" kern="1200" cap="none" spc="0" normalizeH="0" baseline="0" noProof="0">
                <a:ln>
                  <a:noFill/>
                </a:ln>
                <a:solidFill>
                  <a:srgbClr val="000000"/>
                </a:solidFill>
                <a:effectLst/>
                <a:uLnTx/>
                <a:uFillTx/>
                <a:latin typeface="Segoe UI"/>
                <a:ea typeface="+mn-ea"/>
                <a:cs typeface="+mn-cs"/>
              </a:rPr>
              <a:t> ID Governance: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Access Reviews targeting inactive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identities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Certify PIM for Groups memberships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Machine Learning assisted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recommendations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DE" sz="2200" b="0" i="0" u="none" strike="noStrike" kern="1200" cap="none" spc="0" normalizeH="0" baseline="0" noProof="0" err="1">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35956064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ADC24-F14B-20B6-D9B7-B80BAD56DAB6}"/>
              </a:ext>
            </a:extLst>
          </p:cNvPr>
          <p:cNvSpPr>
            <a:spLocks noGrp="1"/>
          </p:cNvSpPr>
          <p:nvPr>
            <p:ph type="title"/>
          </p:nvPr>
        </p:nvSpPr>
        <p:spPr>
          <a:xfrm>
            <a:off x="588263" y="457200"/>
            <a:ext cx="11018520" cy="923330"/>
          </a:xfrm>
        </p:spPr>
        <p:txBody>
          <a:bodyPr>
            <a:normAutofit/>
          </a:bodyPr>
          <a:lstStyle/>
          <a:p>
            <a:r>
              <a:rPr lang="en-US"/>
              <a:t>Access recertification to reduce risk</a:t>
            </a:r>
            <a:br>
              <a:rPr lang="en-US"/>
            </a:br>
            <a:r>
              <a:rPr lang="en-US" sz="2400">
                <a:solidFill>
                  <a:schemeClr val="accent1"/>
                </a:solidFill>
              </a:rPr>
              <a:t>Access Reviews</a:t>
            </a:r>
            <a:endParaRPr lang="en-US">
              <a:solidFill>
                <a:schemeClr val="accent1"/>
              </a:solidFill>
            </a:endParaRPr>
          </a:p>
        </p:txBody>
      </p:sp>
      <p:grpSp>
        <p:nvGrpSpPr>
          <p:cNvPr id="3" name="Natively built-in">
            <a:extLst>
              <a:ext uri="{FF2B5EF4-FFF2-40B4-BE49-F238E27FC236}">
                <a16:creationId xmlns:a16="http://schemas.microsoft.com/office/drawing/2014/main" id="{1EF3CBE1-1C16-D990-2CB6-B625D44D568F}"/>
              </a:ext>
            </a:extLst>
          </p:cNvPr>
          <p:cNvGrpSpPr/>
          <p:nvPr/>
        </p:nvGrpSpPr>
        <p:grpSpPr>
          <a:xfrm>
            <a:off x="595425" y="2112492"/>
            <a:ext cx="3194803" cy="3380064"/>
            <a:chOff x="1072722" y="2112492"/>
            <a:chExt cx="3194803" cy="3380064"/>
          </a:xfrm>
        </p:grpSpPr>
        <p:grpSp>
          <p:nvGrpSpPr>
            <p:cNvPr id="4" name="Group 3">
              <a:extLst>
                <a:ext uri="{FF2B5EF4-FFF2-40B4-BE49-F238E27FC236}">
                  <a16:creationId xmlns:a16="http://schemas.microsoft.com/office/drawing/2014/main" id="{BB3CFFBF-366C-A86B-2110-A8EB41882E16}"/>
                </a:ext>
              </a:extLst>
            </p:cNvPr>
            <p:cNvGrpSpPr/>
            <p:nvPr/>
          </p:nvGrpSpPr>
          <p:grpSpPr>
            <a:xfrm>
              <a:off x="1072722" y="2112492"/>
              <a:ext cx="3194803" cy="3380064"/>
              <a:chOff x="1072722" y="2112492"/>
              <a:chExt cx="3194803" cy="3380064"/>
            </a:xfrm>
          </p:grpSpPr>
          <p:sp>
            <p:nvSpPr>
              <p:cNvPr id="6" name="Rounded Rectangle">
                <a:extLst>
                  <a:ext uri="{FF2B5EF4-FFF2-40B4-BE49-F238E27FC236}">
                    <a16:creationId xmlns:a16="http://schemas.microsoft.com/office/drawing/2014/main" id="{79294B0F-4897-C64D-D1C4-795EA5ABD933}"/>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7" name="Straight Connector 6">
                <a:extLst>
                  <a:ext uri="{FF2B5EF4-FFF2-40B4-BE49-F238E27FC236}">
                    <a16:creationId xmlns:a16="http://schemas.microsoft.com/office/drawing/2014/main" id="{F78CC9C5-E9FF-23DE-B775-2D45B8156514}"/>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24968C6-8521-9AB9-DEE2-5A7356A73F0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1EE956F-3FFF-0F61-7860-C3AEDCCE649B}"/>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Natively built-in to Microsoft </a:t>
                </a:r>
                <a:r>
                  <a:rPr lang="en-US" sz="2000" b="1" err="1">
                    <a:gradFill>
                      <a:gsLst>
                        <a:gs pos="2917">
                          <a:schemeClr val="tx1"/>
                        </a:gs>
                        <a:gs pos="30000">
                          <a:schemeClr val="tx1"/>
                        </a:gs>
                      </a:gsLst>
                      <a:lin ang="5400000" scaled="0"/>
                    </a:gradFill>
                    <a:latin typeface="Segoe UI Historic" panose="020B0502040204020203" pitchFamily="34" charset="0"/>
                  </a:rPr>
                  <a:t>Entra</a:t>
                </a:r>
                <a:endParaRPr lang="en-US" sz="2000" b="1">
                  <a:gradFill>
                    <a:gsLst>
                      <a:gs pos="2917">
                        <a:schemeClr val="tx1"/>
                      </a:gs>
                      <a:gs pos="30000">
                        <a:schemeClr val="tx1"/>
                      </a:gs>
                    </a:gsLst>
                    <a:lin ang="5400000" scaled="0"/>
                  </a:gradFill>
                  <a:latin typeface="Segoe UI Historic" panose="020B0502040204020203" pitchFamily="34" charset="0"/>
                </a:endParaRPr>
              </a:p>
            </p:txBody>
          </p:sp>
        </p:grpSp>
        <p:pic>
          <p:nvPicPr>
            <p:cNvPr id="5" name="Graphic 4">
              <a:extLst>
                <a:ext uri="{FF2B5EF4-FFF2-40B4-BE49-F238E27FC236}">
                  <a16:creationId xmlns:a16="http://schemas.microsoft.com/office/drawing/2014/main" id="{D1C19E79-E9E4-127B-7E7C-76E670D44DA3}"/>
                </a:ext>
              </a:extLst>
            </p:cNvPr>
            <p:cNvPicPr>
              <a:picLocks noChangeAspect="1"/>
            </p:cNvPicPr>
            <p:nvPr/>
          </p:nvPicPr>
          <p:blipFill>
            <a:blip r:embed="rId3"/>
            <a:srcRect/>
            <a:stretch/>
          </p:blipFill>
          <p:spPr>
            <a:xfrm>
              <a:off x="2136604" y="2316879"/>
              <a:ext cx="1054792" cy="1054792"/>
            </a:xfrm>
            <a:prstGeom prst="rect">
              <a:avLst/>
            </a:prstGeom>
          </p:spPr>
        </p:pic>
      </p:grpSp>
      <p:grpSp>
        <p:nvGrpSpPr>
          <p:cNvPr id="10" name="Manage Risk">
            <a:extLst>
              <a:ext uri="{FF2B5EF4-FFF2-40B4-BE49-F238E27FC236}">
                <a16:creationId xmlns:a16="http://schemas.microsoft.com/office/drawing/2014/main" id="{D9ECA18A-C2BA-E1C7-3F94-41466F0146C5}"/>
              </a:ext>
            </a:extLst>
          </p:cNvPr>
          <p:cNvGrpSpPr/>
          <p:nvPr/>
        </p:nvGrpSpPr>
        <p:grpSpPr>
          <a:xfrm>
            <a:off x="4498598" y="2112492"/>
            <a:ext cx="3194803" cy="3380064"/>
            <a:chOff x="5184173" y="2112492"/>
            <a:chExt cx="3194803" cy="3380064"/>
          </a:xfrm>
        </p:grpSpPr>
        <p:grpSp>
          <p:nvGrpSpPr>
            <p:cNvPr id="11" name="Group 10">
              <a:extLst>
                <a:ext uri="{FF2B5EF4-FFF2-40B4-BE49-F238E27FC236}">
                  <a16:creationId xmlns:a16="http://schemas.microsoft.com/office/drawing/2014/main" id="{54EDDF31-4367-F043-2157-5F150C0D6E2A}"/>
                </a:ext>
              </a:extLst>
            </p:cNvPr>
            <p:cNvGrpSpPr/>
            <p:nvPr/>
          </p:nvGrpSpPr>
          <p:grpSpPr>
            <a:xfrm>
              <a:off x="5184173" y="2112492"/>
              <a:ext cx="3194803" cy="3380064"/>
              <a:chOff x="1072722" y="2112492"/>
              <a:chExt cx="3194803" cy="3380064"/>
            </a:xfrm>
          </p:grpSpPr>
          <p:sp>
            <p:nvSpPr>
              <p:cNvPr id="13" name="Rounded Rectangle">
                <a:extLst>
                  <a:ext uri="{FF2B5EF4-FFF2-40B4-BE49-F238E27FC236}">
                    <a16:creationId xmlns:a16="http://schemas.microsoft.com/office/drawing/2014/main" id="{5CF0BE3C-0E9E-5AD5-F71D-4507A2B630DA}"/>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14" name="Straight Connector 13">
                <a:extLst>
                  <a:ext uri="{FF2B5EF4-FFF2-40B4-BE49-F238E27FC236}">
                    <a16:creationId xmlns:a16="http://schemas.microsoft.com/office/drawing/2014/main" id="{35B2A270-812F-5732-0ED8-5E5824C8FDCA}"/>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8287C75-839D-C268-A748-26586D3658E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AB5E81A-0B85-88E1-F3AB-0B7F4E632E63}"/>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Manage risk and meet compliance for users, guests and workload identities</a:t>
                </a:r>
              </a:p>
            </p:txBody>
          </p:sp>
        </p:grpSp>
        <p:pic>
          <p:nvPicPr>
            <p:cNvPr id="12" name="Picture 11">
              <a:extLst>
                <a:ext uri="{FF2B5EF4-FFF2-40B4-BE49-F238E27FC236}">
                  <a16:creationId xmlns:a16="http://schemas.microsoft.com/office/drawing/2014/main" id="{DF2FF269-2261-5584-42F8-94FD9A9FDFCA}"/>
                </a:ext>
              </a:extLst>
            </p:cNvPr>
            <p:cNvPicPr>
              <a:picLocks noChangeAspect="1"/>
            </p:cNvPicPr>
            <p:nvPr/>
          </p:nvPicPr>
          <p:blipFill rotWithShape="1">
            <a:blip r:embed="rId4"/>
            <a:srcRect l="22598" t="9866" r="29065"/>
            <a:stretch/>
          </p:blipFill>
          <p:spPr>
            <a:xfrm>
              <a:off x="6450351" y="2304275"/>
              <a:ext cx="579178" cy="1080000"/>
            </a:xfrm>
            <a:prstGeom prst="rect">
              <a:avLst/>
            </a:prstGeom>
          </p:spPr>
        </p:pic>
      </p:grpSp>
      <p:grpSp>
        <p:nvGrpSpPr>
          <p:cNvPr id="17" name="Ensure access">
            <a:extLst>
              <a:ext uri="{FF2B5EF4-FFF2-40B4-BE49-F238E27FC236}">
                <a16:creationId xmlns:a16="http://schemas.microsoft.com/office/drawing/2014/main" id="{A56A3DA9-4F04-A861-A8D7-EF00E1BA4A05}"/>
              </a:ext>
            </a:extLst>
          </p:cNvPr>
          <p:cNvGrpSpPr/>
          <p:nvPr/>
        </p:nvGrpSpPr>
        <p:grpSpPr>
          <a:xfrm>
            <a:off x="8401772" y="2112492"/>
            <a:ext cx="3194803" cy="3380064"/>
            <a:chOff x="8607857" y="2112492"/>
            <a:chExt cx="3194803" cy="3380064"/>
          </a:xfrm>
        </p:grpSpPr>
        <p:grpSp>
          <p:nvGrpSpPr>
            <p:cNvPr id="18" name="Group 17">
              <a:extLst>
                <a:ext uri="{FF2B5EF4-FFF2-40B4-BE49-F238E27FC236}">
                  <a16:creationId xmlns:a16="http://schemas.microsoft.com/office/drawing/2014/main" id="{839F3738-5E6C-DBD7-D1F9-B7C7615BD34E}"/>
                </a:ext>
              </a:extLst>
            </p:cNvPr>
            <p:cNvGrpSpPr/>
            <p:nvPr/>
          </p:nvGrpSpPr>
          <p:grpSpPr>
            <a:xfrm>
              <a:off x="8607857" y="2112492"/>
              <a:ext cx="3194803" cy="3380064"/>
              <a:chOff x="1072722" y="2112492"/>
              <a:chExt cx="3194803" cy="3380064"/>
            </a:xfrm>
          </p:grpSpPr>
          <p:sp>
            <p:nvSpPr>
              <p:cNvPr id="27" name="Rounded Rectangle">
                <a:extLst>
                  <a:ext uri="{FF2B5EF4-FFF2-40B4-BE49-F238E27FC236}">
                    <a16:creationId xmlns:a16="http://schemas.microsoft.com/office/drawing/2014/main" id="{5DB5BFFB-CD46-E175-AE42-C2E8025B3476}"/>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28" name="Straight Connector 27">
                <a:extLst>
                  <a:ext uri="{FF2B5EF4-FFF2-40B4-BE49-F238E27FC236}">
                    <a16:creationId xmlns:a16="http://schemas.microsoft.com/office/drawing/2014/main" id="{26DF817D-6217-C2DB-2315-D4B4DC2116D9}"/>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2CF0626-DEB6-9369-7381-EFCA66A004C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CCD6F94-5A56-A186-7AA7-BB92CD70520B}"/>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Ensure access to sensitive Teams, Groups, Apps, Roles is reviewed periodically</a:t>
                </a:r>
              </a:p>
            </p:txBody>
          </p:sp>
        </p:grpSp>
        <p:grpSp>
          <p:nvGrpSpPr>
            <p:cNvPr id="19" name="Group 18">
              <a:extLst>
                <a:ext uri="{FF2B5EF4-FFF2-40B4-BE49-F238E27FC236}">
                  <a16:creationId xmlns:a16="http://schemas.microsoft.com/office/drawing/2014/main" id="{80631CA9-86E7-B720-C571-B343D37FDB02}"/>
                </a:ext>
              </a:extLst>
            </p:cNvPr>
            <p:cNvGrpSpPr/>
            <p:nvPr/>
          </p:nvGrpSpPr>
          <p:grpSpPr>
            <a:xfrm>
              <a:off x="9636015" y="2425142"/>
              <a:ext cx="1126237" cy="921543"/>
              <a:chOff x="9802434" y="2625745"/>
              <a:chExt cx="1126237" cy="921543"/>
            </a:xfrm>
          </p:grpSpPr>
          <p:grpSp>
            <p:nvGrpSpPr>
              <p:cNvPr id="20" name="Group 19">
                <a:extLst>
                  <a:ext uri="{FF2B5EF4-FFF2-40B4-BE49-F238E27FC236}">
                    <a16:creationId xmlns:a16="http://schemas.microsoft.com/office/drawing/2014/main" id="{C0B52947-2BDC-0B84-D723-62BC7247B1CB}"/>
                  </a:ext>
                </a:extLst>
              </p:cNvPr>
              <p:cNvGrpSpPr/>
              <p:nvPr/>
            </p:nvGrpSpPr>
            <p:grpSpPr>
              <a:xfrm>
                <a:off x="9802434" y="2625745"/>
                <a:ext cx="674980" cy="794344"/>
                <a:chOff x="8437453" y="2735147"/>
                <a:chExt cx="387178" cy="455648"/>
              </a:xfrm>
            </p:grpSpPr>
            <p:sp>
              <p:nvSpPr>
                <p:cNvPr id="24" name="Parallelogram 23">
                  <a:extLst>
                    <a:ext uri="{FF2B5EF4-FFF2-40B4-BE49-F238E27FC236}">
                      <a16:creationId xmlns:a16="http://schemas.microsoft.com/office/drawing/2014/main" id="{7322C560-7B8D-0B69-1823-13CC6A5C824A}"/>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5" name="Parallelogram 24">
                  <a:extLst>
                    <a:ext uri="{FF2B5EF4-FFF2-40B4-BE49-F238E27FC236}">
                      <a16:creationId xmlns:a16="http://schemas.microsoft.com/office/drawing/2014/main" id="{1570F31C-9586-0C52-0D8C-D3F03D11C5B6}"/>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6" name="Parallelogram 25">
                  <a:extLst>
                    <a:ext uri="{FF2B5EF4-FFF2-40B4-BE49-F238E27FC236}">
                      <a16:creationId xmlns:a16="http://schemas.microsoft.com/office/drawing/2014/main" id="{15D73AE5-EC9F-C2B2-BB97-C7B4F02BAD35}"/>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grpSp>
          <p:grpSp>
            <p:nvGrpSpPr>
              <p:cNvPr id="21" name="Group 20">
                <a:extLst>
                  <a:ext uri="{FF2B5EF4-FFF2-40B4-BE49-F238E27FC236}">
                    <a16:creationId xmlns:a16="http://schemas.microsoft.com/office/drawing/2014/main" id="{DAF209F5-72CD-844D-8086-900840A3E43E}"/>
                  </a:ext>
                </a:extLst>
              </p:cNvPr>
              <p:cNvGrpSpPr/>
              <p:nvPr/>
            </p:nvGrpSpPr>
            <p:grpSpPr>
              <a:xfrm>
                <a:off x="10438470" y="3057087"/>
                <a:ext cx="490201" cy="490201"/>
                <a:chOff x="9567757" y="596788"/>
                <a:chExt cx="887289" cy="887289"/>
              </a:xfrm>
            </p:grpSpPr>
            <p:sp useBgFill="1">
              <p:nvSpPr>
                <p:cNvPr id="22" name="Oval 21">
                  <a:extLst>
                    <a:ext uri="{FF2B5EF4-FFF2-40B4-BE49-F238E27FC236}">
                      <a16:creationId xmlns:a16="http://schemas.microsoft.com/office/drawing/2014/main" id="{0638CBF5-C238-C1B8-C81A-C7DFFC8F57B2}"/>
                    </a:ext>
                  </a:extLst>
                </p:cNvPr>
                <p:cNvSpPr/>
                <p:nvPr/>
              </p:nvSpPr>
              <p:spPr bwMode="auto">
                <a:xfrm>
                  <a:off x="9567757" y="596788"/>
                  <a:ext cx="887289" cy="887289"/>
                </a:xfrm>
                <a:prstGeom prst="ellipse">
                  <a:avLst/>
                </a:prstGeom>
                <a:ln>
                  <a:solidFill>
                    <a:srgbClr val="0070C0"/>
                  </a:solidFill>
                  <a:prstDash val="dash"/>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3" name="list_4" title="Icon of a checklist">
                  <a:extLst>
                    <a:ext uri="{FF2B5EF4-FFF2-40B4-BE49-F238E27FC236}">
                      <a16:creationId xmlns:a16="http://schemas.microsoft.com/office/drawing/2014/main" id="{FE9029F7-27DC-361B-643B-FDF5213E55D6}"/>
                    </a:ext>
                  </a:extLst>
                </p:cNvPr>
                <p:cNvSpPr>
                  <a:spLocks noChangeAspect="1" noEditPoints="1"/>
                </p:cNvSpPr>
                <p:nvPr/>
              </p:nvSpPr>
              <p:spPr bwMode="auto">
                <a:xfrm>
                  <a:off x="9746144" y="861147"/>
                  <a:ext cx="530515" cy="35857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grpSp>
      </p:grpSp>
    </p:spTree>
    <p:extLst>
      <p:ext uri="{BB962C8B-B14F-4D97-AF65-F5344CB8AC3E}">
        <p14:creationId xmlns:p14="http://schemas.microsoft.com/office/powerpoint/2010/main" val="311066515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8B0E-667B-FC77-F065-1055EBC74863}"/>
              </a:ext>
            </a:extLst>
          </p:cNvPr>
          <p:cNvSpPr>
            <a:spLocks noGrp="1"/>
          </p:cNvSpPr>
          <p:nvPr>
            <p:ph type="title"/>
          </p:nvPr>
        </p:nvSpPr>
        <p:spPr>
          <a:xfrm>
            <a:off x="763225" y="475989"/>
            <a:ext cx="11018520" cy="923330"/>
          </a:xfrm>
        </p:spPr>
        <p:txBody>
          <a:bodyPr>
            <a:normAutofit/>
          </a:bodyPr>
          <a:lstStyle/>
          <a:p>
            <a:r>
              <a:rPr lang="en-US"/>
              <a:t>How Access Reviews works </a:t>
            </a:r>
            <a:br>
              <a:rPr lang="en-US"/>
            </a:br>
            <a:r>
              <a:rPr lang="en-US" sz="2400">
                <a:solidFill>
                  <a:schemeClr val="accent1"/>
                </a:solidFill>
              </a:rPr>
              <a:t>Administrator</a:t>
            </a:r>
            <a:endParaRPr lang="en-US">
              <a:solidFill>
                <a:schemeClr val="accent1"/>
              </a:solidFill>
            </a:endParaRPr>
          </a:p>
        </p:txBody>
      </p:sp>
      <p:sp>
        <p:nvSpPr>
          <p:cNvPr id="3" name="Content Placeholder 2">
            <a:extLst>
              <a:ext uri="{FF2B5EF4-FFF2-40B4-BE49-F238E27FC236}">
                <a16:creationId xmlns:a16="http://schemas.microsoft.com/office/drawing/2014/main" id="{3A28789C-DA5B-D2FE-6F6C-60AE904E2B50}"/>
              </a:ext>
            </a:extLst>
          </p:cNvPr>
          <p:cNvSpPr txBox="1">
            <a:spLocks/>
          </p:cNvSpPr>
          <p:nvPr/>
        </p:nvSpPr>
        <p:spPr>
          <a:xfrm>
            <a:off x="709709" y="2377818"/>
            <a:ext cx="1552659" cy="21544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1. Selects resource</a:t>
            </a:r>
          </a:p>
        </p:txBody>
      </p:sp>
      <p:sp>
        <p:nvSpPr>
          <p:cNvPr id="4" name="Content Placeholder 2">
            <a:extLst>
              <a:ext uri="{FF2B5EF4-FFF2-40B4-BE49-F238E27FC236}">
                <a16:creationId xmlns:a16="http://schemas.microsoft.com/office/drawing/2014/main" id="{ECD60AD4-741D-E2F4-30EC-039E7E2A680F}"/>
              </a:ext>
            </a:extLst>
          </p:cNvPr>
          <p:cNvSpPr txBox="1">
            <a:spLocks/>
          </p:cNvSpPr>
          <p:nvPr/>
        </p:nvSpPr>
        <p:spPr>
          <a:xfrm>
            <a:off x="1706985" y="2852901"/>
            <a:ext cx="1066058"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Team/Group</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SaaS application</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Privileged role</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Access Package</a:t>
            </a:r>
          </a:p>
        </p:txBody>
      </p:sp>
      <p:grpSp>
        <p:nvGrpSpPr>
          <p:cNvPr id="5" name="Group 4">
            <a:extLst>
              <a:ext uri="{FF2B5EF4-FFF2-40B4-BE49-F238E27FC236}">
                <a16:creationId xmlns:a16="http://schemas.microsoft.com/office/drawing/2014/main" id="{8442A8C5-B75A-4C5C-A1D8-AB9376E5D762}"/>
              </a:ext>
            </a:extLst>
          </p:cNvPr>
          <p:cNvGrpSpPr/>
          <p:nvPr/>
        </p:nvGrpSpPr>
        <p:grpSpPr>
          <a:xfrm>
            <a:off x="925015" y="3053832"/>
            <a:ext cx="477144" cy="561523"/>
            <a:chOff x="8437453" y="2735147"/>
            <a:chExt cx="387178" cy="455648"/>
          </a:xfrm>
        </p:grpSpPr>
        <p:sp>
          <p:nvSpPr>
            <p:cNvPr id="6" name="Parallelogram 5">
              <a:extLst>
                <a:ext uri="{FF2B5EF4-FFF2-40B4-BE49-F238E27FC236}">
                  <a16:creationId xmlns:a16="http://schemas.microsoft.com/office/drawing/2014/main" id="{2F82C7C4-B06C-D389-F0EF-B56A57920220}"/>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7" name="Parallelogram 6">
              <a:extLst>
                <a:ext uri="{FF2B5EF4-FFF2-40B4-BE49-F238E27FC236}">
                  <a16:creationId xmlns:a16="http://schemas.microsoft.com/office/drawing/2014/main" id="{326D8C3D-5EF4-00BA-9A2A-97E402F0F762}"/>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8" name="Parallelogram 7">
              <a:extLst>
                <a:ext uri="{FF2B5EF4-FFF2-40B4-BE49-F238E27FC236}">
                  <a16:creationId xmlns:a16="http://schemas.microsoft.com/office/drawing/2014/main" id="{754140A3-A7E8-5618-5E59-16A82D8C59FC}"/>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grpSp>
      <p:sp>
        <p:nvSpPr>
          <p:cNvPr id="9" name="Content Placeholder 2">
            <a:extLst>
              <a:ext uri="{FF2B5EF4-FFF2-40B4-BE49-F238E27FC236}">
                <a16:creationId xmlns:a16="http://schemas.microsoft.com/office/drawing/2014/main" id="{B95463B0-5D50-C681-CF71-20BCC448821F}"/>
              </a:ext>
            </a:extLst>
          </p:cNvPr>
          <p:cNvSpPr txBox="1">
            <a:spLocks/>
          </p:cNvSpPr>
          <p:nvPr/>
        </p:nvSpPr>
        <p:spPr>
          <a:xfrm>
            <a:off x="3298292" y="2372054"/>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2. Selects scope</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0" name="Content Placeholder 2">
            <a:extLst>
              <a:ext uri="{FF2B5EF4-FFF2-40B4-BE49-F238E27FC236}">
                <a16:creationId xmlns:a16="http://schemas.microsoft.com/office/drawing/2014/main" id="{F464F216-2CDA-8603-87C7-F2C651F5DD96}"/>
              </a:ext>
            </a:extLst>
          </p:cNvPr>
          <p:cNvSpPr txBox="1">
            <a:spLocks/>
          </p:cNvSpPr>
          <p:nvPr/>
        </p:nvSpPr>
        <p:spPr>
          <a:xfrm>
            <a:off x="4198112" y="2805737"/>
            <a:ext cx="1266121"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Guests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Employees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Everyone</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100">
                <a:gradFill>
                  <a:gsLst>
                    <a:gs pos="1250">
                      <a:srgbClr val="000000"/>
                    </a:gs>
                    <a:gs pos="100000">
                      <a:srgbClr val="000000"/>
                    </a:gs>
                  </a:gsLst>
                  <a:lin ang="5400000" scaled="0"/>
                </a:gradFill>
                <a:latin typeface="Segoe UI"/>
              </a:rPr>
              <a:t>Workload Identities</a:t>
            </a:r>
            <a:endPar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1" name="people_4" title="Icon of a person">
            <a:extLst>
              <a:ext uri="{FF2B5EF4-FFF2-40B4-BE49-F238E27FC236}">
                <a16:creationId xmlns:a16="http://schemas.microsoft.com/office/drawing/2014/main" id="{2740C00C-C948-9AD4-CE6B-A0C3EFC9978B}"/>
              </a:ext>
            </a:extLst>
          </p:cNvPr>
          <p:cNvSpPr>
            <a:spLocks noChangeAspect="1" noEditPoints="1"/>
          </p:cNvSpPr>
          <p:nvPr/>
        </p:nvSpPr>
        <p:spPr bwMode="auto">
          <a:xfrm>
            <a:off x="864477" y="4573856"/>
            <a:ext cx="537682" cy="60112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 name="Content Placeholder 2">
            <a:extLst>
              <a:ext uri="{FF2B5EF4-FFF2-40B4-BE49-F238E27FC236}">
                <a16:creationId xmlns:a16="http://schemas.microsoft.com/office/drawing/2014/main" id="{8F5D7D4F-3B60-1EE5-E08C-A3CE9796E36E}"/>
              </a:ext>
            </a:extLst>
          </p:cNvPr>
          <p:cNvSpPr txBox="1">
            <a:spLocks/>
          </p:cNvSpPr>
          <p:nvPr/>
        </p:nvSpPr>
        <p:spPr>
          <a:xfrm>
            <a:off x="709708" y="4139215"/>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3. Selects reviewer</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3" name="Content Placeholder 2">
            <a:extLst>
              <a:ext uri="{FF2B5EF4-FFF2-40B4-BE49-F238E27FC236}">
                <a16:creationId xmlns:a16="http://schemas.microsoft.com/office/drawing/2014/main" id="{6990491E-4074-A155-2D10-9E49952DCA8A}"/>
              </a:ext>
            </a:extLst>
          </p:cNvPr>
          <p:cNvSpPr txBox="1">
            <a:spLocks/>
          </p:cNvSpPr>
          <p:nvPr/>
        </p:nvSpPr>
        <p:spPr>
          <a:xfrm>
            <a:off x="1660436" y="4492890"/>
            <a:ext cx="1552659"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Team/Group owner</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Manager</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Specific user(s)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Users’ self review</a:t>
            </a:r>
          </a:p>
        </p:txBody>
      </p:sp>
      <p:sp>
        <p:nvSpPr>
          <p:cNvPr id="14" name="magnify" title="Icon of a magnifying glass">
            <a:extLst>
              <a:ext uri="{FF2B5EF4-FFF2-40B4-BE49-F238E27FC236}">
                <a16:creationId xmlns:a16="http://schemas.microsoft.com/office/drawing/2014/main" id="{5D1ECB90-764A-3355-F0F4-95B2A8E618B5}"/>
              </a:ext>
            </a:extLst>
          </p:cNvPr>
          <p:cNvSpPr>
            <a:spLocks noChangeAspect="1" noEditPoints="1"/>
          </p:cNvSpPr>
          <p:nvPr/>
        </p:nvSpPr>
        <p:spPr bwMode="auto">
          <a:xfrm flipH="1">
            <a:off x="3425442" y="2882363"/>
            <a:ext cx="508635" cy="498915"/>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5" name="Content Placeholder 2">
            <a:extLst>
              <a:ext uri="{FF2B5EF4-FFF2-40B4-BE49-F238E27FC236}">
                <a16:creationId xmlns:a16="http://schemas.microsoft.com/office/drawing/2014/main" id="{D8515A7D-61D3-858B-1686-2F356CFE87A4}"/>
              </a:ext>
            </a:extLst>
          </p:cNvPr>
          <p:cNvSpPr txBox="1">
            <a:spLocks/>
          </p:cNvSpPr>
          <p:nvPr/>
        </p:nvSpPr>
        <p:spPr>
          <a:xfrm>
            <a:off x="3298292" y="4139215"/>
            <a:ext cx="1765592"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4. Selects frequency</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6" name="Content Placeholder 2">
            <a:extLst>
              <a:ext uri="{FF2B5EF4-FFF2-40B4-BE49-F238E27FC236}">
                <a16:creationId xmlns:a16="http://schemas.microsoft.com/office/drawing/2014/main" id="{AFC15D0F-37D9-D1DC-DFA5-C643905D0FD9}"/>
              </a:ext>
            </a:extLst>
          </p:cNvPr>
          <p:cNvSpPr txBox="1">
            <a:spLocks/>
          </p:cNvSpPr>
          <p:nvPr/>
        </p:nvSpPr>
        <p:spPr>
          <a:xfrm>
            <a:off x="4491554" y="4548620"/>
            <a:ext cx="877078"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Weekly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Monthly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Quarterly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Yearly</a:t>
            </a:r>
          </a:p>
        </p:txBody>
      </p:sp>
      <p:sp>
        <p:nvSpPr>
          <p:cNvPr id="17" name="Calendar" title="Icon of a calendar">
            <a:extLst>
              <a:ext uri="{FF2B5EF4-FFF2-40B4-BE49-F238E27FC236}">
                <a16:creationId xmlns:a16="http://schemas.microsoft.com/office/drawing/2014/main" id="{89D758EB-E0C7-E6EA-3150-4755AE0E2DD4}"/>
              </a:ext>
            </a:extLst>
          </p:cNvPr>
          <p:cNvSpPr>
            <a:spLocks noChangeAspect="1" noEditPoints="1"/>
          </p:cNvSpPr>
          <p:nvPr/>
        </p:nvSpPr>
        <p:spPr bwMode="auto">
          <a:xfrm>
            <a:off x="3458002" y="4640386"/>
            <a:ext cx="566999" cy="543295"/>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8" name="Rectangle 17">
            <a:extLst>
              <a:ext uri="{FF2B5EF4-FFF2-40B4-BE49-F238E27FC236}">
                <a16:creationId xmlns:a16="http://schemas.microsoft.com/office/drawing/2014/main" id="{F9911829-073A-DDB8-FC50-FC757F0C06A8}"/>
              </a:ext>
            </a:extLst>
          </p:cNvPr>
          <p:cNvSpPr/>
          <p:nvPr/>
        </p:nvSpPr>
        <p:spPr bwMode="auto">
          <a:xfrm>
            <a:off x="588263"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E40D2E89-0858-9F40-DC4D-CE66A1E87650}"/>
              </a:ext>
            </a:extLst>
          </p:cNvPr>
          <p:cNvSpPr/>
          <p:nvPr/>
        </p:nvSpPr>
        <p:spPr bwMode="auto">
          <a:xfrm>
            <a:off x="3161905"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7C0A23C-16CC-A605-4E48-28160EB73119}"/>
              </a:ext>
            </a:extLst>
          </p:cNvPr>
          <p:cNvSpPr/>
          <p:nvPr/>
        </p:nvSpPr>
        <p:spPr bwMode="auto">
          <a:xfrm>
            <a:off x="588263" y="4013869"/>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Rectangle 20">
            <a:extLst>
              <a:ext uri="{FF2B5EF4-FFF2-40B4-BE49-F238E27FC236}">
                <a16:creationId xmlns:a16="http://schemas.microsoft.com/office/drawing/2014/main" id="{4D78FE97-2FA7-4DF5-5D18-D08F3432118A}"/>
              </a:ext>
            </a:extLst>
          </p:cNvPr>
          <p:cNvSpPr/>
          <p:nvPr/>
        </p:nvSpPr>
        <p:spPr bwMode="auto">
          <a:xfrm>
            <a:off x="3169540" y="4013868"/>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2" name="Picture 21">
            <a:extLst>
              <a:ext uri="{FF2B5EF4-FFF2-40B4-BE49-F238E27FC236}">
                <a16:creationId xmlns:a16="http://schemas.microsoft.com/office/drawing/2014/main" id="{58CD2495-AF5D-6B16-BBBC-5967232D8ED5}"/>
              </a:ext>
            </a:extLst>
          </p:cNvPr>
          <p:cNvPicPr>
            <a:picLocks noChangeAspect="1"/>
          </p:cNvPicPr>
          <p:nvPr/>
        </p:nvPicPr>
        <p:blipFill rotWithShape="1">
          <a:blip r:embed="rId2"/>
          <a:srcRect r="27355" b="28939"/>
          <a:stretch/>
        </p:blipFill>
        <p:spPr>
          <a:xfrm>
            <a:off x="5735547" y="1603595"/>
            <a:ext cx="6046198" cy="4490359"/>
          </a:xfrm>
          <a:prstGeom prst="rect">
            <a:avLst/>
          </a:prstGeom>
        </p:spPr>
      </p:pic>
    </p:spTree>
    <p:extLst>
      <p:ext uri="{BB962C8B-B14F-4D97-AF65-F5344CB8AC3E}">
        <p14:creationId xmlns:p14="http://schemas.microsoft.com/office/powerpoint/2010/main" val="78634031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8B0E-667B-FC77-F065-1055EBC74863}"/>
              </a:ext>
            </a:extLst>
          </p:cNvPr>
          <p:cNvSpPr>
            <a:spLocks noGrp="1"/>
          </p:cNvSpPr>
          <p:nvPr>
            <p:ph type="title"/>
          </p:nvPr>
        </p:nvSpPr>
        <p:spPr>
          <a:xfrm>
            <a:off x="588263" y="457200"/>
            <a:ext cx="11018520" cy="923330"/>
          </a:xfrm>
        </p:spPr>
        <p:txBody>
          <a:bodyPr>
            <a:normAutofit/>
          </a:bodyPr>
          <a:lstStyle/>
          <a:p>
            <a:r>
              <a:rPr lang="en-US"/>
              <a:t>How Access Reviews works </a:t>
            </a:r>
            <a:br>
              <a:rPr lang="en-US"/>
            </a:br>
            <a:r>
              <a:rPr lang="en-US" sz="2400">
                <a:solidFill>
                  <a:schemeClr val="accent1"/>
                </a:solidFill>
              </a:rPr>
              <a:t>Reviewer</a:t>
            </a:r>
            <a:endParaRPr lang="en-US">
              <a:solidFill>
                <a:schemeClr val="accent1"/>
              </a:solidFill>
            </a:endParaRPr>
          </a:p>
        </p:txBody>
      </p:sp>
      <p:sp>
        <p:nvSpPr>
          <p:cNvPr id="3" name="Content Placeholder 2">
            <a:extLst>
              <a:ext uri="{FF2B5EF4-FFF2-40B4-BE49-F238E27FC236}">
                <a16:creationId xmlns:a16="http://schemas.microsoft.com/office/drawing/2014/main" id="{3A28789C-DA5B-D2FE-6F6C-60AE904E2B50}"/>
              </a:ext>
            </a:extLst>
          </p:cNvPr>
          <p:cNvSpPr txBox="1">
            <a:spLocks/>
          </p:cNvSpPr>
          <p:nvPr/>
        </p:nvSpPr>
        <p:spPr>
          <a:xfrm>
            <a:off x="709709" y="2377818"/>
            <a:ext cx="2063334" cy="21544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1. Send notification</a:t>
            </a:r>
          </a:p>
        </p:txBody>
      </p:sp>
      <p:sp>
        <p:nvSpPr>
          <p:cNvPr id="4" name="Content Placeholder 2">
            <a:extLst>
              <a:ext uri="{FF2B5EF4-FFF2-40B4-BE49-F238E27FC236}">
                <a16:creationId xmlns:a16="http://schemas.microsoft.com/office/drawing/2014/main" id="{ECD60AD4-741D-E2F4-30EC-039E7E2A680F}"/>
              </a:ext>
            </a:extLst>
          </p:cNvPr>
          <p:cNvSpPr txBox="1">
            <a:spLocks/>
          </p:cNvSpPr>
          <p:nvPr/>
        </p:nvSpPr>
        <p:spPr>
          <a:xfrm>
            <a:off x="1636966" y="2788725"/>
            <a:ext cx="1066058" cy="36933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Email is sent to the reviewer</a:t>
            </a:r>
          </a:p>
        </p:txBody>
      </p:sp>
      <p:sp>
        <p:nvSpPr>
          <p:cNvPr id="9" name="Content Placeholder 2">
            <a:extLst>
              <a:ext uri="{FF2B5EF4-FFF2-40B4-BE49-F238E27FC236}">
                <a16:creationId xmlns:a16="http://schemas.microsoft.com/office/drawing/2014/main" id="{B95463B0-5D50-C681-CF71-20BCC448821F}"/>
              </a:ext>
            </a:extLst>
          </p:cNvPr>
          <p:cNvSpPr txBox="1">
            <a:spLocks/>
          </p:cNvSpPr>
          <p:nvPr/>
        </p:nvSpPr>
        <p:spPr>
          <a:xfrm>
            <a:off x="3298292" y="2372054"/>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2. Review</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0" name="Content Placeholder 2">
            <a:extLst>
              <a:ext uri="{FF2B5EF4-FFF2-40B4-BE49-F238E27FC236}">
                <a16:creationId xmlns:a16="http://schemas.microsoft.com/office/drawing/2014/main" id="{F464F216-2CDA-8603-87C7-F2C651F5DD96}"/>
              </a:ext>
            </a:extLst>
          </p:cNvPr>
          <p:cNvSpPr txBox="1">
            <a:spLocks/>
          </p:cNvSpPr>
          <p:nvPr/>
        </p:nvSpPr>
        <p:spPr>
          <a:xfrm>
            <a:off x="4190477" y="2754957"/>
            <a:ext cx="1266121" cy="73866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Review current membership with system generated recommendations</a:t>
            </a:r>
          </a:p>
        </p:txBody>
      </p:sp>
      <p:sp>
        <p:nvSpPr>
          <p:cNvPr id="12" name="Content Placeholder 2">
            <a:extLst>
              <a:ext uri="{FF2B5EF4-FFF2-40B4-BE49-F238E27FC236}">
                <a16:creationId xmlns:a16="http://schemas.microsoft.com/office/drawing/2014/main" id="{8F5D7D4F-3B60-1EE5-E08C-A3CE9796E36E}"/>
              </a:ext>
            </a:extLst>
          </p:cNvPr>
          <p:cNvSpPr txBox="1">
            <a:spLocks/>
          </p:cNvSpPr>
          <p:nvPr/>
        </p:nvSpPr>
        <p:spPr>
          <a:xfrm>
            <a:off x="709708" y="4139215"/>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3. Confirm</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3" name="Content Placeholder 2">
            <a:extLst>
              <a:ext uri="{FF2B5EF4-FFF2-40B4-BE49-F238E27FC236}">
                <a16:creationId xmlns:a16="http://schemas.microsoft.com/office/drawing/2014/main" id="{6990491E-4074-A155-2D10-9E49952DCA8A}"/>
              </a:ext>
            </a:extLst>
          </p:cNvPr>
          <p:cNvSpPr txBox="1">
            <a:spLocks/>
          </p:cNvSpPr>
          <p:nvPr/>
        </p:nvSpPr>
        <p:spPr>
          <a:xfrm>
            <a:off x="1660436" y="4492890"/>
            <a:ext cx="1112607" cy="73866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Reviewers confirm which memberships to keep</a:t>
            </a:r>
          </a:p>
        </p:txBody>
      </p:sp>
      <p:sp>
        <p:nvSpPr>
          <p:cNvPr id="15" name="Content Placeholder 2">
            <a:extLst>
              <a:ext uri="{FF2B5EF4-FFF2-40B4-BE49-F238E27FC236}">
                <a16:creationId xmlns:a16="http://schemas.microsoft.com/office/drawing/2014/main" id="{D8515A7D-61D3-858B-1686-2F356CFE87A4}"/>
              </a:ext>
            </a:extLst>
          </p:cNvPr>
          <p:cNvSpPr txBox="1">
            <a:spLocks/>
          </p:cNvSpPr>
          <p:nvPr/>
        </p:nvSpPr>
        <p:spPr>
          <a:xfrm>
            <a:off x="3298292" y="4139215"/>
            <a:ext cx="1765592"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4. Apply result</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6" name="Content Placeholder 2">
            <a:extLst>
              <a:ext uri="{FF2B5EF4-FFF2-40B4-BE49-F238E27FC236}">
                <a16:creationId xmlns:a16="http://schemas.microsoft.com/office/drawing/2014/main" id="{AFC15D0F-37D9-D1DC-DFA5-C643905D0FD9}"/>
              </a:ext>
            </a:extLst>
          </p:cNvPr>
          <p:cNvSpPr txBox="1">
            <a:spLocks/>
          </p:cNvSpPr>
          <p:nvPr/>
        </p:nvSpPr>
        <p:spPr>
          <a:xfrm>
            <a:off x="4185105" y="4653914"/>
            <a:ext cx="1183527" cy="5539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Denied users are removed from the resource</a:t>
            </a:r>
          </a:p>
        </p:txBody>
      </p:sp>
      <p:sp>
        <p:nvSpPr>
          <p:cNvPr id="18" name="Rectangle 17">
            <a:extLst>
              <a:ext uri="{FF2B5EF4-FFF2-40B4-BE49-F238E27FC236}">
                <a16:creationId xmlns:a16="http://schemas.microsoft.com/office/drawing/2014/main" id="{F9911829-073A-DDB8-FC50-FC757F0C06A8}"/>
              </a:ext>
            </a:extLst>
          </p:cNvPr>
          <p:cNvSpPr/>
          <p:nvPr/>
        </p:nvSpPr>
        <p:spPr bwMode="auto">
          <a:xfrm>
            <a:off x="588263"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E40D2E89-0858-9F40-DC4D-CE66A1E87650}"/>
              </a:ext>
            </a:extLst>
          </p:cNvPr>
          <p:cNvSpPr/>
          <p:nvPr/>
        </p:nvSpPr>
        <p:spPr bwMode="auto">
          <a:xfrm>
            <a:off x="3161905"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7C0A23C-16CC-A605-4E48-28160EB73119}"/>
              </a:ext>
            </a:extLst>
          </p:cNvPr>
          <p:cNvSpPr/>
          <p:nvPr/>
        </p:nvSpPr>
        <p:spPr bwMode="auto">
          <a:xfrm>
            <a:off x="588263" y="4013869"/>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Rectangle 20">
            <a:extLst>
              <a:ext uri="{FF2B5EF4-FFF2-40B4-BE49-F238E27FC236}">
                <a16:creationId xmlns:a16="http://schemas.microsoft.com/office/drawing/2014/main" id="{4D78FE97-2FA7-4DF5-5D18-D08F3432118A}"/>
              </a:ext>
            </a:extLst>
          </p:cNvPr>
          <p:cNvSpPr/>
          <p:nvPr/>
        </p:nvSpPr>
        <p:spPr bwMode="auto">
          <a:xfrm>
            <a:off x="3169540" y="4013868"/>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2" name="Picture 21">
            <a:extLst>
              <a:ext uri="{FF2B5EF4-FFF2-40B4-BE49-F238E27FC236}">
                <a16:creationId xmlns:a16="http://schemas.microsoft.com/office/drawing/2014/main" id="{58CD2495-AF5D-6B16-BBBC-5967232D8ED5}"/>
              </a:ext>
            </a:extLst>
          </p:cNvPr>
          <p:cNvPicPr>
            <a:picLocks noChangeAspect="1"/>
          </p:cNvPicPr>
          <p:nvPr/>
        </p:nvPicPr>
        <p:blipFill rotWithShape="1">
          <a:blip r:embed="rId2"/>
          <a:srcRect l="3620" r="3620"/>
          <a:stretch/>
        </p:blipFill>
        <p:spPr>
          <a:xfrm>
            <a:off x="5735547" y="1603595"/>
            <a:ext cx="6046198" cy="4490359"/>
          </a:xfrm>
          <a:prstGeom prst="rect">
            <a:avLst/>
          </a:prstGeom>
        </p:spPr>
      </p:pic>
      <p:sp>
        <p:nvSpPr>
          <p:cNvPr id="23" name="mail_2" title="Icon of an envelope with an arrow on the lower right pointing right">
            <a:extLst>
              <a:ext uri="{FF2B5EF4-FFF2-40B4-BE49-F238E27FC236}">
                <a16:creationId xmlns:a16="http://schemas.microsoft.com/office/drawing/2014/main" id="{3C995391-0F7C-B037-1093-AC62677F611F}"/>
              </a:ext>
            </a:extLst>
          </p:cNvPr>
          <p:cNvSpPr>
            <a:spLocks noChangeAspect="1" noEditPoints="1"/>
          </p:cNvSpPr>
          <p:nvPr/>
        </p:nvSpPr>
        <p:spPr bwMode="auto">
          <a:xfrm>
            <a:off x="814113" y="2884985"/>
            <a:ext cx="628837" cy="453812"/>
          </a:xfrm>
          <a:custGeom>
            <a:avLst/>
            <a:gdLst>
              <a:gd name="T0" fmla="*/ 341 w 600"/>
              <a:gd name="T1" fmla="*/ 356 h 433"/>
              <a:gd name="T2" fmla="*/ 0 w 600"/>
              <a:gd name="T3" fmla="*/ 356 h 433"/>
              <a:gd name="T4" fmla="*/ 0 w 600"/>
              <a:gd name="T5" fmla="*/ 0 h 433"/>
              <a:gd name="T6" fmla="*/ 600 w 600"/>
              <a:gd name="T7" fmla="*/ 0 h 433"/>
              <a:gd name="T8" fmla="*/ 600 w 600"/>
              <a:gd name="T9" fmla="*/ 269 h 433"/>
              <a:gd name="T10" fmla="*/ 0 w 600"/>
              <a:gd name="T11" fmla="*/ 0 h 433"/>
              <a:gd name="T12" fmla="*/ 300 w 600"/>
              <a:gd name="T13" fmla="*/ 178 h 433"/>
              <a:gd name="T14" fmla="*/ 600 w 600"/>
              <a:gd name="T15" fmla="*/ 0 h 433"/>
              <a:gd name="T16" fmla="*/ 392 w 600"/>
              <a:gd name="T17" fmla="*/ 356 h 433"/>
              <a:gd name="T18" fmla="*/ 600 w 600"/>
              <a:gd name="T19" fmla="*/ 356 h 433"/>
              <a:gd name="T20" fmla="*/ 524 w 600"/>
              <a:gd name="T21" fmla="*/ 433 h 433"/>
              <a:gd name="T22" fmla="*/ 600 w 600"/>
              <a:gd name="T23" fmla="*/ 356 h 433"/>
              <a:gd name="T24" fmla="*/ 524 w 600"/>
              <a:gd name="T25" fmla="*/ 28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433">
                <a:moveTo>
                  <a:pt x="341" y="356"/>
                </a:moveTo>
                <a:lnTo>
                  <a:pt x="0" y="356"/>
                </a:lnTo>
                <a:lnTo>
                  <a:pt x="0" y="0"/>
                </a:lnTo>
                <a:lnTo>
                  <a:pt x="600" y="0"/>
                </a:lnTo>
                <a:lnTo>
                  <a:pt x="600" y="269"/>
                </a:lnTo>
                <a:moveTo>
                  <a:pt x="0" y="0"/>
                </a:moveTo>
                <a:lnTo>
                  <a:pt x="300" y="178"/>
                </a:lnTo>
                <a:lnTo>
                  <a:pt x="600" y="0"/>
                </a:lnTo>
                <a:moveTo>
                  <a:pt x="392" y="356"/>
                </a:moveTo>
                <a:lnTo>
                  <a:pt x="600" y="356"/>
                </a:lnTo>
                <a:moveTo>
                  <a:pt x="524" y="433"/>
                </a:moveTo>
                <a:lnTo>
                  <a:pt x="600" y="356"/>
                </a:lnTo>
                <a:lnTo>
                  <a:pt x="524" y="280"/>
                </a:lnTo>
              </a:path>
            </a:pathLst>
          </a:custGeom>
          <a:noFill/>
          <a:ln w="15875" cap="flat">
            <a:solidFill>
              <a:srgbClr val="666666"/>
            </a:solidFill>
            <a:prstDash val="solid"/>
            <a:miter lim="800000"/>
            <a:headEnd/>
            <a:tailEnd/>
          </a:ln>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4" name="Data &amp; AI" title="Icon of several circles connected to eachother by lines">
            <a:extLst>
              <a:ext uri="{FF2B5EF4-FFF2-40B4-BE49-F238E27FC236}">
                <a16:creationId xmlns:a16="http://schemas.microsoft.com/office/drawing/2014/main" id="{87D44A91-385F-6A5A-E115-2DADFDF4346D}"/>
              </a:ext>
            </a:extLst>
          </p:cNvPr>
          <p:cNvSpPr>
            <a:spLocks noChangeAspect="1" noEditPoints="1"/>
          </p:cNvSpPr>
          <p:nvPr/>
        </p:nvSpPr>
        <p:spPr bwMode="auto">
          <a:xfrm>
            <a:off x="3312829" y="2856794"/>
            <a:ext cx="683632" cy="546637"/>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5875" cap="sq">
            <a:solidFill>
              <a:srgbClr val="66666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endParaRPr lang="en-US">
              <a:gradFill>
                <a:gsLst>
                  <a:gs pos="0">
                    <a:srgbClr val="505050"/>
                  </a:gs>
                  <a:gs pos="100000">
                    <a:srgbClr val="505050"/>
                  </a:gs>
                </a:gsLst>
              </a:gradFill>
            </a:endParaRPr>
          </a:p>
        </p:txBody>
      </p:sp>
      <p:sp>
        <p:nvSpPr>
          <p:cNvPr id="25" name="list_4" title="Icon of a checklist">
            <a:extLst>
              <a:ext uri="{FF2B5EF4-FFF2-40B4-BE49-F238E27FC236}">
                <a16:creationId xmlns:a16="http://schemas.microsoft.com/office/drawing/2014/main" id="{26761854-97EC-96E1-08D1-FE5C60936146}"/>
              </a:ext>
            </a:extLst>
          </p:cNvPr>
          <p:cNvSpPr>
            <a:spLocks noChangeAspect="1" noEditPoints="1"/>
          </p:cNvSpPr>
          <p:nvPr/>
        </p:nvSpPr>
        <p:spPr bwMode="auto">
          <a:xfrm>
            <a:off x="771473" y="4597593"/>
            <a:ext cx="708267" cy="478711"/>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66666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nvGrpSpPr>
          <p:cNvPr id="26" name="Group 25">
            <a:extLst>
              <a:ext uri="{FF2B5EF4-FFF2-40B4-BE49-F238E27FC236}">
                <a16:creationId xmlns:a16="http://schemas.microsoft.com/office/drawing/2014/main" id="{F41FC81F-B1F0-6527-29BB-0C39E6DF3719}"/>
              </a:ext>
            </a:extLst>
          </p:cNvPr>
          <p:cNvGrpSpPr/>
          <p:nvPr/>
        </p:nvGrpSpPr>
        <p:grpSpPr>
          <a:xfrm>
            <a:off x="3521581" y="4664205"/>
            <a:ext cx="477144" cy="561523"/>
            <a:chOff x="8437453" y="2735147"/>
            <a:chExt cx="387178" cy="455648"/>
          </a:xfrm>
        </p:grpSpPr>
        <p:sp>
          <p:nvSpPr>
            <p:cNvPr id="27" name="Parallelogram 26">
              <a:extLst>
                <a:ext uri="{FF2B5EF4-FFF2-40B4-BE49-F238E27FC236}">
                  <a16:creationId xmlns:a16="http://schemas.microsoft.com/office/drawing/2014/main" id="{03B6E389-5795-2AC5-1CEC-FADD52A837E4}"/>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8" name="Parallelogram 27">
              <a:extLst>
                <a:ext uri="{FF2B5EF4-FFF2-40B4-BE49-F238E27FC236}">
                  <a16:creationId xmlns:a16="http://schemas.microsoft.com/office/drawing/2014/main" id="{5673F62F-A4C6-462B-8129-F9F5707CC09C}"/>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9" name="Parallelogram 28">
              <a:extLst>
                <a:ext uri="{FF2B5EF4-FFF2-40B4-BE49-F238E27FC236}">
                  <a16:creationId xmlns:a16="http://schemas.microsoft.com/office/drawing/2014/main" id="{0F032A7E-B433-AF9E-7DC4-E14183C4CF4F}"/>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grpSp>
    </p:spTree>
    <p:extLst>
      <p:ext uri="{BB962C8B-B14F-4D97-AF65-F5344CB8AC3E}">
        <p14:creationId xmlns:p14="http://schemas.microsoft.com/office/powerpoint/2010/main" val="400592084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B12A732C-FEA5-46F2-BEE1-34B7D1AD3698}"/>
              </a:ext>
            </a:extLst>
          </p:cNvPr>
          <p:cNvGraphicFramePr>
            <a:graphicFrameLocks noGrp="1"/>
          </p:cNvGraphicFramePr>
          <p:nvPr/>
        </p:nvGraphicFramePr>
        <p:xfrm>
          <a:off x="639704" y="847046"/>
          <a:ext cx="10784740" cy="5341463"/>
        </p:xfrm>
        <a:graphic>
          <a:graphicData uri="http://schemas.openxmlformats.org/drawingml/2006/table">
            <a:tbl>
              <a:tblPr firstRow="1" bandRow="1">
                <a:tableStyleId>{073A0DAA-6AF3-43AB-8588-CEC1D06C72B9}</a:tableStyleId>
              </a:tblPr>
              <a:tblGrid>
                <a:gridCol w="5392370">
                  <a:extLst>
                    <a:ext uri="{9D8B030D-6E8A-4147-A177-3AD203B41FA5}">
                      <a16:colId xmlns:a16="http://schemas.microsoft.com/office/drawing/2014/main" val="3182963814"/>
                    </a:ext>
                  </a:extLst>
                </a:gridCol>
                <a:gridCol w="5392370">
                  <a:extLst>
                    <a:ext uri="{9D8B030D-6E8A-4147-A177-3AD203B41FA5}">
                      <a16:colId xmlns:a16="http://schemas.microsoft.com/office/drawing/2014/main" val="1088835201"/>
                    </a:ext>
                  </a:extLst>
                </a:gridCol>
              </a:tblGrid>
              <a:tr h="1436077">
                <a:tc>
                  <a:txBody>
                    <a:bodyPr/>
                    <a:lstStyle/>
                    <a:p>
                      <a:endParaRPr lang="en-US"/>
                    </a:p>
                  </a:txBody>
                  <a:tcPr/>
                </a:tc>
                <a:tc>
                  <a:txBody>
                    <a:bodyPr/>
                    <a:lstStyle/>
                    <a:p>
                      <a:endParaRPr lang="en-US"/>
                    </a:p>
                  </a:txBody>
                  <a:tcPr/>
                </a:tc>
                <a:extLst>
                  <a:ext uri="{0D108BD9-81ED-4DB2-BD59-A6C34878D82A}">
                    <a16:rowId xmlns:a16="http://schemas.microsoft.com/office/drawing/2014/main" val="487062090"/>
                  </a:ext>
                </a:extLst>
              </a:tr>
              <a:tr h="687220">
                <a:tc>
                  <a:txBody>
                    <a:bodyPr/>
                    <a:lstStyle/>
                    <a:p>
                      <a:pPr marL="0" marR="0" lvl="0" indent="0" algn="ctr" defTabSz="932462" rtl="0" eaLnBrk="1" fontAlgn="auto" latinLnBrk="0" hangingPunct="1">
                        <a:lnSpc>
                          <a:spcPct val="100000"/>
                        </a:lnSpc>
                        <a:spcBef>
                          <a:spcPts val="0"/>
                        </a:spcBef>
                        <a:spcAft>
                          <a:spcPts val="0"/>
                        </a:spcAft>
                        <a:buClrTx/>
                        <a:buSzTx/>
                        <a:buFontTx/>
                        <a:buNone/>
                        <a:tabLst/>
                        <a:defRPr/>
                      </a:pPr>
                      <a:r>
                        <a:rPr lang="en-US" sz="3200" b="1">
                          <a:solidFill>
                            <a:srgbClr val="0070C0"/>
                          </a:solidFill>
                        </a:rPr>
                        <a:t>Employees</a:t>
                      </a:r>
                      <a:r>
                        <a:rPr lang="en-US" sz="3200">
                          <a:solidFill>
                            <a:srgbClr val="0070C0"/>
                          </a:solidFill>
                        </a:rPr>
                        <a:t> </a:t>
                      </a:r>
                    </a:p>
                  </a:txBody>
                  <a:tcPr anchor="ctr"/>
                </a:tc>
                <a:tc>
                  <a:txBody>
                    <a:bodyPr/>
                    <a:lstStyle/>
                    <a:p>
                      <a:pPr marL="0" marR="0" lvl="0" indent="0" algn="ctr" defTabSz="932462" rtl="0" eaLnBrk="1" fontAlgn="auto" latinLnBrk="0" hangingPunct="1">
                        <a:lnSpc>
                          <a:spcPct val="100000"/>
                        </a:lnSpc>
                        <a:spcBef>
                          <a:spcPts val="0"/>
                        </a:spcBef>
                        <a:spcAft>
                          <a:spcPts val="0"/>
                        </a:spcAft>
                        <a:buClrTx/>
                        <a:buSzTx/>
                        <a:buFontTx/>
                        <a:buNone/>
                        <a:tabLst/>
                        <a:defRPr/>
                      </a:pPr>
                      <a:r>
                        <a:rPr lang="en-US" sz="3200" b="1">
                          <a:solidFill>
                            <a:srgbClr val="0070C0"/>
                          </a:solidFill>
                        </a:rPr>
                        <a:t>External Users</a:t>
                      </a:r>
                      <a:endParaRPr lang="en-US" sz="3200">
                        <a:solidFill>
                          <a:srgbClr val="0070C0"/>
                        </a:solidFill>
                      </a:endParaRPr>
                    </a:p>
                  </a:txBody>
                  <a:tcPr anchor="ctr"/>
                </a:tc>
                <a:extLst>
                  <a:ext uri="{0D108BD9-81ED-4DB2-BD59-A6C34878D82A}">
                    <a16:rowId xmlns:a16="http://schemas.microsoft.com/office/drawing/2014/main" val="607147527"/>
                  </a:ext>
                </a:extLst>
              </a:tr>
              <a:tr h="3218166">
                <a:tc>
                  <a:txBody>
                    <a:bodyPr/>
                    <a:lstStyle/>
                    <a:p>
                      <a:pPr marL="342900" indent="-342900">
                        <a:lnSpc>
                          <a:spcPct val="100000"/>
                        </a:lnSpc>
                        <a:buFont typeface="Arial" panose="020B0604020202020204" pitchFamily="34" charset="0"/>
                        <a:buChar char="•"/>
                      </a:pPr>
                      <a:r>
                        <a:rPr lang="en-US" sz="2400">
                          <a:solidFill>
                            <a:schemeClr val="tx1"/>
                          </a:solidFill>
                        </a:rPr>
                        <a:t>Change jobs or leave the company </a:t>
                      </a:r>
                    </a:p>
                    <a:p>
                      <a:pPr marL="342900" indent="-342900">
                        <a:lnSpc>
                          <a:spcPct val="100000"/>
                        </a:lnSpc>
                        <a:buFont typeface="Arial" panose="020B0604020202020204" pitchFamily="34" charset="0"/>
                        <a:buChar char="•"/>
                      </a:pPr>
                      <a:endParaRPr lang="en-US" sz="2400">
                        <a:solidFill>
                          <a:schemeClr val="tx1"/>
                        </a:solidFill>
                      </a:endParaRPr>
                    </a:p>
                    <a:p>
                      <a:pPr marL="800083" lvl="1" indent="-342900">
                        <a:lnSpc>
                          <a:spcPct val="100000"/>
                        </a:lnSpc>
                        <a:buFont typeface="Arial" panose="020B0604020202020204" pitchFamily="34" charset="0"/>
                        <a:buChar char="•"/>
                      </a:pPr>
                      <a:r>
                        <a:rPr lang="en-US" sz="2400">
                          <a:solidFill>
                            <a:schemeClr val="tx1"/>
                          </a:solidFill>
                        </a:rPr>
                        <a:t>Employee's previous access are not removed. </a:t>
                      </a:r>
                    </a:p>
                    <a:p>
                      <a:pPr marL="800083" lvl="1" indent="-342900">
                        <a:lnSpc>
                          <a:spcPct val="100000"/>
                        </a:lnSpc>
                        <a:buFont typeface="Arial" panose="020B0604020202020204" pitchFamily="34" charset="0"/>
                        <a:buChar char="•"/>
                      </a:pPr>
                      <a:r>
                        <a:rPr lang="en-US" sz="2400">
                          <a:solidFill>
                            <a:schemeClr val="tx1"/>
                          </a:solidFill>
                        </a:rPr>
                        <a:t>Users accumulate excessive permissions</a:t>
                      </a:r>
                    </a:p>
                    <a:p>
                      <a:pPr marL="0" lvl="0" indent="0">
                        <a:lnSpc>
                          <a:spcPct val="100000"/>
                        </a:lnSpc>
                        <a:buFont typeface="Arial" panose="020B0604020202020204" pitchFamily="34" charset="0"/>
                        <a:buNone/>
                      </a:pPr>
                      <a:endParaRPr lang="en-US" sz="2400">
                        <a:solidFill>
                          <a:schemeClr val="accent2"/>
                        </a:solidFill>
                      </a:endParaRPr>
                    </a:p>
                  </a:txBody>
                  <a:tcPr/>
                </a:tc>
                <a:tc>
                  <a:txBody>
                    <a:bodyPr/>
                    <a:lstStyle/>
                    <a:p>
                      <a:pPr marL="342900" indent="-342900">
                        <a:lnSpc>
                          <a:spcPct val="100000"/>
                        </a:lnSpc>
                        <a:buFont typeface="Arial" panose="020B0604020202020204" pitchFamily="34" charset="0"/>
                        <a:buChar char="•"/>
                      </a:pPr>
                      <a:r>
                        <a:rPr lang="en-US" sz="2400">
                          <a:solidFill>
                            <a:schemeClr val="tx1"/>
                          </a:solidFill>
                        </a:rPr>
                        <a:t>Guests invited into the tenant </a:t>
                      </a:r>
                    </a:p>
                    <a:p>
                      <a:pPr marL="342900" indent="-342900">
                        <a:lnSpc>
                          <a:spcPct val="100000"/>
                        </a:lnSpc>
                        <a:buFont typeface="Arial" panose="020B0604020202020204" pitchFamily="34" charset="0"/>
                        <a:buChar char="•"/>
                      </a:pPr>
                      <a:endParaRPr lang="en-US" sz="2400">
                        <a:solidFill>
                          <a:schemeClr val="tx1"/>
                        </a:solidFill>
                      </a:endParaRPr>
                    </a:p>
                    <a:p>
                      <a:pPr marL="800083" lvl="1" indent="-342900">
                        <a:lnSpc>
                          <a:spcPct val="100000"/>
                        </a:lnSpc>
                        <a:buFont typeface="Arial" panose="020B0604020202020204" pitchFamily="34" charset="0"/>
                        <a:buChar char="•"/>
                      </a:pPr>
                      <a:r>
                        <a:rPr lang="en-US" sz="2400">
                          <a:solidFill>
                            <a:schemeClr val="tx1"/>
                          </a:solidFill>
                        </a:rPr>
                        <a:t>What access should they have? </a:t>
                      </a:r>
                    </a:p>
                    <a:p>
                      <a:pPr marL="800083" lvl="1" indent="-342900">
                        <a:lnSpc>
                          <a:spcPct val="100000"/>
                        </a:lnSpc>
                        <a:buFont typeface="Arial" panose="020B0604020202020204" pitchFamily="34" charset="0"/>
                        <a:buChar char="•"/>
                      </a:pPr>
                      <a:r>
                        <a:rPr lang="en-US" sz="2400">
                          <a:solidFill>
                            <a:schemeClr val="tx1"/>
                          </a:solidFill>
                        </a:rPr>
                        <a:t>When should they leave?</a:t>
                      </a:r>
                      <a:endParaRPr lang="en-US" sz="2400"/>
                    </a:p>
                  </a:txBody>
                  <a:tcPr/>
                </a:tc>
                <a:extLst>
                  <a:ext uri="{0D108BD9-81ED-4DB2-BD59-A6C34878D82A}">
                    <a16:rowId xmlns:a16="http://schemas.microsoft.com/office/drawing/2014/main" val="3807050077"/>
                  </a:ext>
                </a:extLst>
              </a:tr>
            </a:tbl>
          </a:graphicData>
        </a:graphic>
      </p:graphicFrame>
      <p:sp>
        <p:nvSpPr>
          <p:cNvPr id="2" name="Title 1"/>
          <p:cNvSpPr>
            <a:spLocks noGrp="1"/>
          </p:cNvSpPr>
          <p:nvPr>
            <p:ph type="title"/>
          </p:nvPr>
        </p:nvSpPr>
        <p:spPr/>
        <p:txBody>
          <a:bodyPr/>
          <a:lstStyle/>
          <a:p>
            <a:r>
              <a:rPr lang="en-US" sz="3200">
                <a:latin typeface="Segoe UI Semibold" panose="020B0702040204020203" pitchFamily="34" charset="0"/>
                <a:cs typeface="Segoe UI Semibold" panose="020B0702040204020203" pitchFamily="34" charset="0"/>
              </a:rPr>
              <a:t>Access Reviews Scenarios</a:t>
            </a:r>
          </a:p>
        </p:txBody>
      </p:sp>
      <p:pic>
        <p:nvPicPr>
          <p:cNvPr id="5" name="Graphic 4" descr="Theatre">
            <a:extLst>
              <a:ext uri="{FF2B5EF4-FFF2-40B4-BE49-F238E27FC236}">
                <a16:creationId xmlns:a16="http://schemas.microsoft.com/office/drawing/2014/main" id="{A3F37E3D-2DBA-4490-960A-7C641DC337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86059" y="1363433"/>
            <a:ext cx="1026622" cy="1026622"/>
          </a:xfrm>
          <a:prstGeom prst="rect">
            <a:avLst/>
          </a:prstGeom>
        </p:spPr>
      </p:pic>
      <p:pic>
        <p:nvPicPr>
          <p:cNvPr id="7" name="Graphic 6" descr="Team">
            <a:extLst>
              <a:ext uri="{FF2B5EF4-FFF2-40B4-BE49-F238E27FC236}">
                <a16:creationId xmlns:a16="http://schemas.microsoft.com/office/drawing/2014/main" id="{BB93B508-6FCB-4E0D-9BEE-54F314E0199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838451" y="1451163"/>
            <a:ext cx="914400" cy="914400"/>
          </a:xfrm>
          <a:prstGeom prst="rect">
            <a:avLst/>
          </a:prstGeom>
        </p:spPr>
      </p:pic>
      <p:sp>
        <p:nvSpPr>
          <p:cNvPr id="11" name="Title 1">
            <a:extLst>
              <a:ext uri="{FF2B5EF4-FFF2-40B4-BE49-F238E27FC236}">
                <a16:creationId xmlns:a16="http://schemas.microsoft.com/office/drawing/2014/main" id="{6F55CD84-7E1B-45E5-A6B1-7B7F54D96508}"/>
              </a:ext>
            </a:extLst>
          </p:cNvPr>
          <p:cNvSpPr txBox="1">
            <a:spLocks/>
          </p:cNvSpPr>
          <p:nvPr/>
        </p:nvSpPr>
        <p:spPr>
          <a:xfrm>
            <a:off x="8434632" y="1565464"/>
            <a:ext cx="892347" cy="369332"/>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3599"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400"/>
              <a:t>B2B</a:t>
            </a:r>
          </a:p>
        </p:txBody>
      </p:sp>
    </p:spTree>
    <p:extLst>
      <p:ext uri="{BB962C8B-B14F-4D97-AF65-F5344CB8AC3E}">
        <p14:creationId xmlns:p14="http://schemas.microsoft.com/office/powerpoint/2010/main" val="2973151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66F149-1CFE-ED0E-4B9D-21A1395592B7}"/>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Planning</a:t>
            </a:r>
          </a:p>
        </p:txBody>
      </p:sp>
      <p:sp>
        <p:nvSpPr>
          <p:cNvPr id="2" name="Text Placeholder 1">
            <a:extLst>
              <a:ext uri="{FF2B5EF4-FFF2-40B4-BE49-F238E27FC236}">
                <a16:creationId xmlns:a16="http://schemas.microsoft.com/office/drawing/2014/main" id="{740B3565-1090-7C7D-D3B4-82A5E3F7C7A7}"/>
              </a:ext>
            </a:extLst>
          </p:cNvPr>
          <p:cNvSpPr>
            <a:spLocks noGrp="1"/>
          </p:cNvSpPr>
          <p:nvPr>
            <p:ph type="body" sz="quarter" idx="10"/>
          </p:nvPr>
        </p:nvSpPr>
        <p:spPr>
          <a:xfrm>
            <a:off x="411480" y="2684095"/>
            <a:ext cx="4443154" cy="3492868"/>
          </a:xfrm>
        </p:spPr>
        <p:txBody>
          <a:bodyPr vert="horz" lIns="91440" tIns="45720" rIns="91440" bIns="45720" rtlCol="0">
            <a:normAutofit/>
          </a:bodyPr>
          <a:lstStyle/>
          <a:p>
            <a:pPr indent="-228600">
              <a:buFont typeface="Arial" panose="020B0604020202020204" pitchFamily="34" charset="0"/>
              <a:buChar char="•"/>
            </a:pPr>
            <a:r>
              <a:rPr lang="en-US" sz="1800"/>
              <a:t>Determine application readiness</a:t>
            </a:r>
          </a:p>
          <a:p>
            <a:pPr indent="-228600">
              <a:buFont typeface="Arial" panose="020B0604020202020204" pitchFamily="34" charset="0"/>
              <a:buChar char="•"/>
            </a:pPr>
            <a:endParaRPr lang="en-US" sz="1800"/>
          </a:p>
        </p:txBody>
      </p:sp>
      <p:pic>
        <p:nvPicPr>
          <p:cNvPr id="2050" name="Picture 2" descr="Flowchart for application integration patterns">
            <a:extLst>
              <a:ext uri="{FF2B5EF4-FFF2-40B4-BE49-F238E27FC236}">
                <a16:creationId xmlns:a16="http://schemas.microsoft.com/office/drawing/2014/main" id="{8D185D2A-82D5-0860-FE88-0CBAC977E99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40096" y="780377"/>
            <a:ext cx="6440424" cy="5396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8479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588263" y="585788"/>
            <a:ext cx="3182027" cy="5683250"/>
          </a:xfrm>
        </p:spPr>
        <p:txBody>
          <a:bodyPr wrap="square" anchor="ctr">
            <a:normAutofit/>
          </a:bodyPr>
          <a:lstStyle/>
          <a:p>
            <a:r>
              <a:rPr lang="en-US" sz="3200"/>
              <a:t>PoC  Stakeholders</a:t>
            </a:r>
          </a:p>
        </p:txBody>
      </p:sp>
      <p:sp>
        <p:nvSpPr>
          <p:cNvPr id="5" name="Content Placeholder 4">
            <a:extLst>
              <a:ext uri="{FF2B5EF4-FFF2-40B4-BE49-F238E27FC236}">
                <a16:creationId xmlns:a16="http://schemas.microsoft.com/office/drawing/2014/main" id="{CA22DEDE-4605-DB9E-4999-72AC8D632540}"/>
              </a:ext>
            </a:extLst>
          </p:cNvPr>
          <p:cNvSpPr>
            <a:spLocks noGrp="1"/>
          </p:cNvSpPr>
          <p:nvPr>
            <p:ph type="body" sz="quarter" idx="11"/>
          </p:nvPr>
        </p:nvSpPr>
        <p:spPr>
          <a:xfrm>
            <a:off x="4941888" y="585788"/>
            <a:ext cx="6667500" cy="5683249"/>
          </a:xfrm>
        </p:spPr>
        <p:txBody>
          <a:bodyPr wrap="square" anchor="ctr">
            <a:normAutofit/>
          </a:bodyPr>
          <a:lstStyle/>
          <a:p>
            <a:pPr marL="0" indent="0">
              <a:lnSpc>
                <a:spcPct val="90000"/>
              </a:lnSpc>
              <a:buNone/>
            </a:pPr>
            <a:r>
              <a:rPr lang="en-US" sz="2000" b="1"/>
              <a:t>Common customer stakeholders </a:t>
            </a:r>
          </a:p>
          <a:p>
            <a:pPr marL="0" indent="0">
              <a:lnSpc>
                <a:spcPct val="90000"/>
              </a:lnSpc>
              <a:buNone/>
            </a:pPr>
            <a:r>
              <a:rPr lang="en-US" sz="2000"/>
              <a:t>We will engage the following stakeholders at specific stages of the POC:</a:t>
            </a:r>
          </a:p>
          <a:p>
            <a:pPr>
              <a:lnSpc>
                <a:spcPct val="90000"/>
              </a:lnSpc>
            </a:pPr>
            <a:r>
              <a:rPr lang="en-US" sz="2000"/>
              <a:t>Identity team: Microsoft Entra ID Global Administrator</a:t>
            </a:r>
          </a:p>
          <a:p>
            <a:pPr>
              <a:lnSpc>
                <a:spcPct val="90000"/>
              </a:lnSpc>
            </a:pPr>
            <a:r>
              <a:rPr lang="en-US" sz="2000"/>
              <a:t>Azure logic app contributor (or similar)</a:t>
            </a:r>
          </a:p>
          <a:p>
            <a:pPr>
              <a:lnSpc>
                <a:spcPct val="90000"/>
              </a:lnSpc>
            </a:pPr>
            <a:r>
              <a:rPr lang="en-US" sz="2000"/>
              <a:t>Security Admin</a:t>
            </a:r>
          </a:p>
          <a:p>
            <a:pPr>
              <a:lnSpc>
                <a:spcPct val="90000"/>
              </a:lnSpc>
            </a:pPr>
            <a:r>
              <a:rPr lang="en-US" sz="2000"/>
              <a:t>Development Teams (Graph API, Custom workflows)</a:t>
            </a:r>
          </a:p>
          <a:p>
            <a:pPr marL="0" indent="0">
              <a:lnSpc>
                <a:spcPct val="90000"/>
              </a:lnSpc>
              <a:buNone/>
            </a:pPr>
            <a:r>
              <a:rPr lang="en-US" sz="2000" b="1"/>
              <a:t>Microsoft stakeholder</a:t>
            </a:r>
            <a:endParaRPr lang="en-US" sz="2000"/>
          </a:p>
          <a:p>
            <a:pPr>
              <a:lnSpc>
                <a:spcPct val="90000"/>
              </a:lnSpc>
            </a:pPr>
            <a:r>
              <a:rPr lang="en-US" sz="2000"/>
              <a:t>PoC driver: Microsoft engineer who will guide you during the PoC process</a:t>
            </a:r>
          </a:p>
        </p:txBody>
      </p:sp>
    </p:spTree>
    <p:extLst>
      <p:ext uri="{BB962C8B-B14F-4D97-AF65-F5344CB8AC3E}">
        <p14:creationId xmlns:p14="http://schemas.microsoft.com/office/powerpoint/2010/main" val="3350288187"/>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1317938" y="478420"/>
            <a:ext cx="9144000" cy="815907"/>
          </a:xfrm>
        </p:spPr>
        <p:txBody>
          <a:bodyPr>
            <a:normAutofit fontScale="90000"/>
          </a:bodyPr>
          <a:lstStyle/>
          <a:p>
            <a:r>
              <a:rPr lang="en-US"/>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2068377"/>
            <a:ext cx="8937754" cy="4525606"/>
          </a:xfrm>
        </p:spPr>
        <p:txBody>
          <a:bodyPr>
            <a:normAutofit/>
          </a:bodyPr>
          <a:lstStyle/>
          <a:p>
            <a:pPr algn="l" rtl="0" fontAlgn="base"/>
            <a:r>
              <a:rPr lang="en-US" sz="1800">
                <a:solidFill>
                  <a:srgbClr val="000000"/>
                </a:solidFill>
                <a:latin typeface="Segoe UI" panose="020B0502040204020203" pitchFamily="34" charset="0"/>
              </a:rPr>
              <a:t>A</a:t>
            </a:r>
            <a:r>
              <a:rPr lang="en-US" sz="1800" b="0" i="0" u="none" strike="noStrike">
                <a:solidFill>
                  <a:srgbClr val="000000"/>
                </a:solidFill>
                <a:effectLst/>
                <a:latin typeface="Segoe UI" panose="020B0502040204020203" pitchFamily="34" charset="0"/>
              </a:rPr>
              <a:t>. Users review their own privilege</a:t>
            </a:r>
            <a:r>
              <a:rPr lang="en-US" sz="18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Schedule access review to ask users themselves if they still need access. </a:t>
            </a:r>
            <a:endParaRPr lang="en-US" sz="1400">
              <a:solidFill>
                <a:srgbClr val="000000"/>
              </a:solidFill>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Remove privilege if the user denies or does not respond.</a:t>
            </a:r>
            <a:r>
              <a:rPr lang="en-US" sz="14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algn="l" rtl="0" fontAlgn="base"/>
            <a:r>
              <a:rPr lang="en-US" sz="1800" b="0" i="0">
                <a:solidFill>
                  <a:srgbClr val="000000"/>
                </a:solidFill>
                <a:effectLst/>
                <a:latin typeface="Segoe UI" panose="020B0502040204020203" pitchFamily="34" charset="0"/>
              </a:rPr>
              <a:t>​</a:t>
            </a:r>
            <a:r>
              <a:rPr lang="en-US" sz="1800">
                <a:solidFill>
                  <a:srgbClr val="000000"/>
                </a:solidFill>
                <a:latin typeface="Segoe UI" panose="020B0502040204020203" pitchFamily="34" charset="0"/>
              </a:rPr>
              <a:t>B</a:t>
            </a:r>
            <a:r>
              <a:rPr lang="en-US" sz="1800" b="0" i="0" u="none" strike="noStrike">
                <a:solidFill>
                  <a:srgbClr val="000000"/>
                </a:solidFill>
                <a:effectLst/>
                <a:latin typeface="Segoe UI" panose="020B0502040204020203" pitchFamily="34" charset="0"/>
              </a:rPr>
              <a:t>. Resource owners review privileges assigned to their resources.</a:t>
            </a:r>
            <a:r>
              <a:rPr lang="en-US" sz="18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Schedule access review to ask resource owners to review the privileges assigned to their resource.</a:t>
            </a:r>
          </a:p>
          <a:p>
            <a:pPr algn="l" rtl="0" fontAlgn="base"/>
            <a:r>
              <a:rPr lang="en-US" sz="1800" b="0" i="0">
                <a:solidFill>
                  <a:srgbClr val="000000"/>
                </a:solidFill>
                <a:effectLst/>
                <a:latin typeface="Segoe UI" panose="020B0502040204020203" pitchFamily="34" charset="0"/>
              </a:rPr>
              <a:t>Possible Reviewers:</a:t>
            </a:r>
          </a:p>
          <a:p>
            <a:pPr marL="742950" lvl="1" indent="-285750" algn="l" fontAlgn="base">
              <a:buFont typeface="Arial" panose="020B0604020202020204" pitchFamily="34" charset="0"/>
              <a:buChar char="•"/>
            </a:pPr>
            <a:r>
              <a:rPr lang="en-US" sz="1400">
                <a:solidFill>
                  <a:srgbClr val="000000"/>
                </a:solidFill>
                <a:latin typeface="Segoe UI" panose="020B0502040204020203" pitchFamily="34" charset="0"/>
              </a:rPr>
              <a:t>Group Owners</a:t>
            </a:r>
          </a:p>
          <a:p>
            <a:pPr marL="742950" lvl="1" indent="-285750" algn="l" fontAlgn="base">
              <a:buFont typeface="Arial" panose="020B0604020202020204" pitchFamily="34" charset="0"/>
              <a:buChar char="•"/>
            </a:pPr>
            <a:r>
              <a:rPr lang="en-US" sz="1400" b="0" i="0">
                <a:solidFill>
                  <a:srgbClr val="000000"/>
                </a:solidFill>
                <a:effectLst/>
                <a:latin typeface="Segoe UI" panose="020B0502040204020203" pitchFamily="34" charset="0"/>
              </a:rPr>
              <a:t>Specific Users</a:t>
            </a:r>
          </a:p>
          <a:p>
            <a:pPr marL="742950" lvl="1" indent="-285750" algn="l" fontAlgn="base">
              <a:buFont typeface="Arial" panose="020B0604020202020204" pitchFamily="34" charset="0"/>
              <a:buChar char="•"/>
            </a:pPr>
            <a:r>
              <a:rPr lang="en-US" sz="1400">
                <a:solidFill>
                  <a:srgbClr val="000000"/>
                </a:solidFill>
                <a:latin typeface="Segoe UI" panose="020B0502040204020203" pitchFamily="34" charset="0"/>
              </a:rPr>
              <a:t>Managers of Users</a:t>
            </a:r>
          </a:p>
          <a:p>
            <a:pPr marL="742950" lvl="1" indent="-285750" algn="l" fontAlgn="base">
              <a:buFont typeface="Arial" panose="020B0604020202020204" pitchFamily="34" charset="0"/>
              <a:buChar char="•"/>
            </a:pPr>
            <a:endParaRPr lang="en-US" sz="1400">
              <a:solidFill>
                <a:srgbClr val="000000"/>
              </a:solidFill>
              <a:latin typeface="Segoe UI" panose="020B0502040204020203" pitchFamily="34" charset="0"/>
            </a:endParaRPr>
          </a:p>
        </p:txBody>
      </p:sp>
      <p:sp>
        <p:nvSpPr>
          <p:cNvPr id="4" name="TextBox 3">
            <a:extLst>
              <a:ext uri="{FF2B5EF4-FFF2-40B4-BE49-F238E27FC236}">
                <a16:creationId xmlns:a16="http://schemas.microsoft.com/office/drawing/2014/main" id="{21297C82-D810-D73A-424E-8D2B2AE64F9E}"/>
              </a:ext>
            </a:extLst>
          </p:cNvPr>
          <p:cNvSpPr txBox="1"/>
          <p:nvPr/>
        </p:nvSpPr>
        <p:spPr>
          <a:xfrm>
            <a:off x="1086822" y="1488953"/>
            <a:ext cx="10142113" cy="369332"/>
          </a:xfrm>
          <a:prstGeom prst="rect">
            <a:avLst/>
          </a:prstGeom>
          <a:noFill/>
        </p:spPr>
        <p:txBody>
          <a:bodyPr wrap="square" rtlCol="0">
            <a:spAutoFit/>
          </a:bodyPr>
          <a:lstStyle/>
          <a:p>
            <a:r>
              <a:rPr lang="en-US" b="1"/>
              <a:t>1. Who is responsible for the review?</a:t>
            </a:r>
          </a:p>
        </p:txBody>
      </p:sp>
      <p:sp>
        <p:nvSpPr>
          <p:cNvPr id="5" name="TextBox 4">
            <a:extLst>
              <a:ext uri="{FF2B5EF4-FFF2-40B4-BE49-F238E27FC236}">
                <a16:creationId xmlns:a16="http://schemas.microsoft.com/office/drawing/2014/main" id="{F4E32CC0-4A2B-3939-6EB3-9CA147357344}"/>
              </a:ext>
            </a:extLst>
          </p:cNvPr>
          <p:cNvSpPr txBox="1"/>
          <p:nvPr/>
        </p:nvSpPr>
        <p:spPr>
          <a:xfrm>
            <a:off x="1107583" y="1606902"/>
            <a:ext cx="10142113" cy="369332"/>
          </a:xfrm>
          <a:prstGeom prst="rect">
            <a:avLst/>
          </a:prstGeom>
          <a:noFill/>
        </p:spPr>
        <p:txBody>
          <a:bodyPr wrap="square" rtlCol="0">
            <a:spAutoFit/>
          </a:bodyPr>
          <a:lstStyle/>
          <a:p>
            <a:endParaRPr lang="en-US" b="1"/>
          </a:p>
        </p:txBody>
      </p:sp>
    </p:spTree>
    <p:extLst>
      <p:ext uri="{BB962C8B-B14F-4D97-AF65-F5344CB8AC3E}">
        <p14:creationId xmlns:p14="http://schemas.microsoft.com/office/powerpoint/2010/main" val="25868915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1317938" y="478420"/>
            <a:ext cx="9144000" cy="815907"/>
          </a:xfrm>
        </p:spPr>
        <p:txBody>
          <a:bodyPr>
            <a:normAutofit fontScale="90000"/>
          </a:bodyPr>
          <a:lstStyle/>
          <a:p>
            <a:pPr algn="l"/>
            <a:r>
              <a:rPr lang="en-US"/>
              <a:t>Planning (</a:t>
            </a:r>
            <a:r>
              <a:rPr lang="en-US" err="1"/>
              <a:t>Contd</a:t>
            </a:r>
            <a:r>
              <a:rPr lang="en-US"/>
              <a:t>)</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2324637"/>
            <a:ext cx="4503313" cy="4816698"/>
          </a:xfrm>
        </p:spPr>
        <p:txBody>
          <a:bodyPr>
            <a:normAutofit/>
          </a:bodyPr>
          <a:lstStyle/>
          <a:p>
            <a:pPr marL="342900" indent="-342900" algn="l">
              <a:buFont typeface="Arial" panose="020B0604020202020204" pitchFamily="34" charset="0"/>
              <a:buChar char="•"/>
            </a:pPr>
            <a:r>
              <a:rPr lang="en-US" sz="1800">
                <a:solidFill>
                  <a:srgbClr val="000000"/>
                </a:solidFill>
                <a:latin typeface="Segoe UI" panose="020B0502040204020203" pitchFamily="34" charset="0"/>
              </a:rPr>
              <a:t>Reach consensus across multiple sets of reviewers</a:t>
            </a:r>
          </a:p>
          <a:p>
            <a:pPr marL="342900" indent="-342900" algn="l">
              <a:buFont typeface="Arial" panose="020B0604020202020204" pitchFamily="34" charset="0"/>
              <a:buChar char="•"/>
            </a:pPr>
            <a:r>
              <a:rPr lang="en-US" sz="1800">
                <a:solidFill>
                  <a:srgbClr val="000000"/>
                </a:solidFill>
                <a:latin typeface="Segoe UI" panose="020B0502040204020203" pitchFamily="34" charset="0"/>
              </a:rPr>
              <a:t>Assign alternate reviewers to weigh in on unreviewed decisions</a:t>
            </a:r>
          </a:p>
          <a:p>
            <a:pPr marL="342900" indent="-342900" algn="l">
              <a:buFont typeface="Arial" panose="020B0604020202020204" pitchFamily="34" charset="0"/>
              <a:buChar char="•"/>
            </a:pPr>
            <a:r>
              <a:rPr lang="en-US" sz="1800">
                <a:solidFill>
                  <a:srgbClr val="000000"/>
                </a:solidFill>
                <a:latin typeface="Segoe UI" panose="020B0502040204020203" pitchFamily="34" charset="0"/>
              </a:rPr>
              <a:t>Reduce burden on later stage reviewers</a:t>
            </a:r>
          </a:p>
          <a:p>
            <a:pPr marL="342900" indent="-342900" algn="l">
              <a:buFont typeface="Arial" panose="020B0604020202020204" pitchFamily="34" charset="0"/>
              <a:buChar char="•"/>
            </a:pPr>
            <a:endParaRPr lang="en-US"/>
          </a:p>
        </p:txBody>
      </p:sp>
      <p:sp>
        <p:nvSpPr>
          <p:cNvPr id="4" name="TextBox 3">
            <a:extLst>
              <a:ext uri="{FF2B5EF4-FFF2-40B4-BE49-F238E27FC236}">
                <a16:creationId xmlns:a16="http://schemas.microsoft.com/office/drawing/2014/main" id="{21297C82-D810-D73A-424E-8D2B2AE64F9E}"/>
              </a:ext>
            </a:extLst>
          </p:cNvPr>
          <p:cNvSpPr txBox="1"/>
          <p:nvPr/>
        </p:nvSpPr>
        <p:spPr>
          <a:xfrm>
            <a:off x="1107583" y="1606902"/>
            <a:ext cx="10142113" cy="369332"/>
          </a:xfrm>
          <a:prstGeom prst="rect">
            <a:avLst/>
          </a:prstGeom>
          <a:noFill/>
        </p:spPr>
        <p:txBody>
          <a:bodyPr wrap="square" rtlCol="0">
            <a:spAutoFit/>
          </a:bodyPr>
          <a:lstStyle/>
          <a:p>
            <a:r>
              <a:rPr lang="en-US" b="1"/>
              <a:t>2. How many stages of reviews are needed?</a:t>
            </a:r>
          </a:p>
        </p:txBody>
      </p:sp>
      <p:pic>
        <p:nvPicPr>
          <p:cNvPr id="7" name="Picture 6">
            <a:extLst>
              <a:ext uri="{FF2B5EF4-FFF2-40B4-BE49-F238E27FC236}">
                <a16:creationId xmlns:a16="http://schemas.microsoft.com/office/drawing/2014/main" id="{8DFB089A-944F-152E-8252-69D30FB8BF83}"/>
              </a:ext>
            </a:extLst>
          </p:cNvPr>
          <p:cNvPicPr>
            <a:picLocks noChangeAspect="1"/>
          </p:cNvPicPr>
          <p:nvPr/>
        </p:nvPicPr>
        <p:blipFill>
          <a:blip r:embed="rId2"/>
          <a:stretch>
            <a:fillRect/>
          </a:stretch>
        </p:blipFill>
        <p:spPr>
          <a:xfrm>
            <a:off x="7023279" y="1621802"/>
            <a:ext cx="3438659" cy="5080715"/>
          </a:xfrm>
          <a:prstGeom prst="rect">
            <a:avLst/>
          </a:prstGeom>
        </p:spPr>
      </p:pic>
    </p:spTree>
    <p:extLst>
      <p:ext uri="{BB962C8B-B14F-4D97-AF65-F5344CB8AC3E}">
        <p14:creationId xmlns:p14="http://schemas.microsoft.com/office/powerpoint/2010/main" val="42074896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093-8F43-6D75-4ABE-151B22BED5CF}"/>
              </a:ext>
            </a:extLst>
          </p:cNvPr>
          <p:cNvSpPr>
            <a:spLocks noGrp="1"/>
          </p:cNvSpPr>
          <p:nvPr>
            <p:ph type="title"/>
          </p:nvPr>
        </p:nvSpPr>
        <p:spPr>
          <a:xfrm>
            <a:off x="411480" y="991443"/>
            <a:ext cx="4443154" cy="1087819"/>
          </a:xfrm>
        </p:spPr>
        <p:txBody>
          <a:bodyPr anchor="b">
            <a:normAutofit/>
          </a:bodyPr>
          <a:lstStyle/>
          <a:p>
            <a:r>
              <a:rPr lang="en-US" sz="3400"/>
              <a:t>Planning (</a:t>
            </a:r>
            <a:r>
              <a:rPr lang="en-US" sz="3400" err="1"/>
              <a:t>Contd</a:t>
            </a:r>
            <a:r>
              <a:rPr lang="en-US" sz="3400"/>
              <a:t>)</a:t>
            </a:r>
          </a:p>
        </p:txBody>
      </p:sp>
      <p:sp>
        <p:nvSpPr>
          <p:cNvPr id="3" name="Content Placeholder 2">
            <a:extLst>
              <a:ext uri="{FF2B5EF4-FFF2-40B4-BE49-F238E27FC236}">
                <a16:creationId xmlns:a16="http://schemas.microsoft.com/office/drawing/2014/main" id="{5B0DC8AA-0BAE-0E80-4FAA-0B6CA0C0B1CC}"/>
              </a:ext>
            </a:extLst>
          </p:cNvPr>
          <p:cNvSpPr>
            <a:spLocks noGrp="1"/>
          </p:cNvSpPr>
          <p:nvPr>
            <p:ph idx="1"/>
          </p:nvPr>
        </p:nvSpPr>
        <p:spPr>
          <a:xfrm>
            <a:off x="411480" y="2684095"/>
            <a:ext cx="5632328" cy="3492868"/>
          </a:xfrm>
        </p:spPr>
        <p:txBody>
          <a:bodyPr>
            <a:normAutofit/>
          </a:bodyPr>
          <a:lstStyle/>
          <a:p>
            <a:pPr marL="0" indent="0">
              <a:buNone/>
            </a:pPr>
            <a:r>
              <a:rPr lang="en-US" sz="1800" b="1"/>
              <a:t>3. Decide on criteria for automated decisions</a:t>
            </a:r>
          </a:p>
          <a:p>
            <a:pPr lvl="1"/>
            <a:r>
              <a:rPr lang="en-US" sz="1400">
                <a:latin typeface="Segoe UI" panose="020B0502040204020203" pitchFamily="34" charset="0"/>
              </a:rPr>
              <a:t>Response Triggers</a:t>
            </a:r>
          </a:p>
          <a:p>
            <a:pPr lvl="1"/>
            <a:r>
              <a:rPr lang="en-US" sz="1400">
                <a:latin typeface="Segoe UI" panose="020B0502040204020203" pitchFamily="34" charset="0"/>
              </a:rPr>
              <a:t>Account Inactivity</a:t>
            </a:r>
          </a:p>
          <a:p>
            <a:pPr lvl="1"/>
            <a:r>
              <a:rPr lang="en-US" sz="1400">
                <a:latin typeface="Segoe UI" panose="020B0502040204020203" pitchFamily="34" charset="0"/>
              </a:rPr>
              <a:t>Justification requirements</a:t>
            </a:r>
          </a:p>
          <a:p>
            <a:pPr lvl="1"/>
            <a:r>
              <a:rPr lang="en-US" sz="1400">
                <a:latin typeface="Segoe UI" panose="020B0502040204020203" pitchFamily="34" charset="0"/>
              </a:rPr>
              <a:t>Alerting and notifications</a:t>
            </a:r>
          </a:p>
          <a:p>
            <a:pPr marL="0" indent="0">
              <a:buNone/>
            </a:pPr>
            <a:r>
              <a:rPr lang="en-US" sz="1800"/>
              <a:t>	</a:t>
            </a:r>
          </a:p>
        </p:txBody>
      </p:sp>
      <p:pic>
        <p:nvPicPr>
          <p:cNvPr id="5" name="Picture 4">
            <a:extLst>
              <a:ext uri="{FF2B5EF4-FFF2-40B4-BE49-F238E27FC236}">
                <a16:creationId xmlns:a16="http://schemas.microsoft.com/office/drawing/2014/main" id="{E9CBDE5B-B91D-3E7C-91EF-173DBDE456E2}"/>
              </a:ext>
            </a:extLst>
          </p:cNvPr>
          <p:cNvPicPr>
            <a:picLocks noChangeAspect="1"/>
          </p:cNvPicPr>
          <p:nvPr/>
        </p:nvPicPr>
        <p:blipFill>
          <a:blip r:embed="rId2"/>
          <a:stretch>
            <a:fillRect/>
          </a:stretch>
        </p:blipFill>
        <p:spPr>
          <a:xfrm>
            <a:off x="6330004" y="625683"/>
            <a:ext cx="4552048" cy="5551280"/>
          </a:xfrm>
          <a:prstGeom prst="rect">
            <a:avLst/>
          </a:prstGeom>
        </p:spPr>
      </p:pic>
    </p:spTree>
    <p:extLst>
      <p:ext uri="{BB962C8B-B14F-4D97-AF65-F5344CB8AC3E}">
        <p14:creationId xmlns:p14="http://schemas.microsoft.com/office/powerpoint/2010/main" val="8398978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FEA8D-A08F-B333-C53A-EA6132AC3423}"/>
              </a:ext>
            </a:extLst>
          </p:cNvPr>
          <p:cNvSpPr>
            <a:spLocks noGrp="1"/>
          </p:cNvSpPr>
          <p:nvPr>
            <p:ph type="title"/>
          </p:nvPr>
        </p:nvSpPr>
        <p:spPr>
          <a:xfrm>
            <a:off x="588263" y="457200"/>
            <a:ext cx="11018520" cy="861774"/>
          </a:xfrm>
        </p:spPr>
        <p:txBody>
          <a:bodyPr>
            <a:normAutofit/>
          </a:bodyPr>
          <a:lstStyle/>
          <a:p>
            <a:r>
              <a:rPr lang="en-US"/>
              <a:t>Multi-stage Access Reviews</a:t>
            </a:r>
            <a:br>
              <a:rPr lang="en-US"/>
            </a:br>
            <a:r>
              <a:rPr lang="en-US" sz="2000">
                <a:solidFill>
                  <a:schemeClr val="accent1"/>
                </a:solidFill>
              </a:rPr>
              <a:t>Meet complex audit and recertification requirements through multiple stages of reviews</a:t>
            </a:r>
            <a:endParaRPr lang="en-US">
              <a:solidFill>
                <a:schemeClr val="accent1"/>
              </a:solidFill>
            </a:endParaRPr>
          </a:p>
        </p:txBody>
      </p:sp>
      <p:sp>
        <p:nvSpPr>
          <p:cNvPr id="3" name="TextBox 2">
            <a:extLst>
              <a:ext uri="{FF2B5EF4-FFF2-40B4-BE49-F238E27FC236}">
                <a16:creationId xmlns:a16="http://schemas.microsoft.com/office/drawing/2014/main" id="{6D1DDDB0-3919-A724-1E7F-DC79280ABCD5}"/>
              </a:ext>
            </a:extLst>
          </p:cNvPr>
          <p:cNvSpPr txBox="1"/>
          <p:nvPr/>
        </p:nvSpPr>
        <p:spPr>
          <a:xfrm>
            <a:off x="581249" y="1653175"/>
            <a:ext cx="11018519" cy="2062103"/>
          </a:xfrm>
          <a:prstGeom prst="rect">
            <a:avLst/>
          </a:prstGeom>
          <a:noFill/>
        </p:spPr>
        <p:txBody>
          <a:bodyPr wrap="square">
            <a:spAutoFit/>
          </a:bodyPr>
          <a:lstStyle/>
          <a:p>
            <a:pPr marL="285750" indent="-285750">
              <a:buFont typeface="Arial" panose="020B0604020202020204" pitchFamily="34" charset="0"/>
              <a:buChar char="•"/>
            </a:pPr>
            <a:r>
              <a:rPr lang="en-US" sz="1600" b="1">
                <a:solidFill>
                  <a:schemeClr val="accent1"/>
                </a:solidFill>
              </a:rPr>
              <a:t>Reach consensus across multiple sets of reviewers.</a:t>
            </a:r>
            <a:r>
              <a:rPr lang="en-US" sz="1600" b="1">
                <a:solidFill>
                  <a:schemeClr val="accent2"/>
                </a:solidFill>
              </a:rPr>
              <a:t> </a:t>
            </a:r>
            <a:r>
              <a:rPr lang="en-US" sz="1600"/>
              <a:t>Requires agreement from independent reviewers at every stage before access is recertified.   </a:t>
            </a:r>
          </a:p>
          <a:p>
            <a:pPr marL="285750" indent="-285750">
              <a:buFont typeface="Arial" panose="020B0604020202020204" pitchFamily="34" charset="0"/>
              <a:buChar char="•"/>
            </a:pPr>
            <a:r>
              <a:rPr lang="en-US" sz="1600" b="1">
                <a:solidFill>
                  <a:schemeClr val="accent1"/>
                </a:solidFill>
              </a:rPr>
              <a:t>Assign alternate reviewers to weigh in on unreviewed decisions. </a:t>
            </a:r>
            <a:r>
              <a:rPr lang="en-US" sz="1600"/>
              <a:t>Ensure accounts left unreviewed by unresponsive or out-of-office reviewers are sent to the next appropriate reviewer, such as the user’s manager or the resource owner.   </a:t>
            </a:r>
          </a:p>
          <a:p>
            <a:pPr marL="285750" indent="-285750">
              <a:buFont typeface="Arial" panose="020B0604020202020204" pitchFamily="34" charset="0"/>
              <a:buChar char="•"/>
            </a:pPr>
            <a:r>
              <a:rPr lang="en-US" sz="1600" b="1">
                <a:solidFill>
                  <a:schemeClr val="accent1"/>
                </a:solidFill>
              </a:rPr>
              <a:t>Reduce burden on later-stage reviewers.</a:t>
            </a:r>
            <a:r>
              <a:rPr lang="en-US" sz="1600" b="1"/>
              <a:t> </a:t>
            </a:r>
            <a:r>
              <a:rPr lang="en-US" sz="1600"/>
              <a:t>Filter down the number of decisions for your later-stage reviewers by excluding accounts denied in previous stages. For example, have users attest to their own needs for access before asking the resource owners to attest.</a:t>
            </a:r>
          </a:p>
        </p:txBody>
      </p:sp>
      <p:grpSp>
        <p:nvGrpSpPr>
          <p:cNvPr id="4" name="Multi Stage reviews">
            <a:extLst>
              <a:ext uri="{FF2B5EF4-FFF2-40B4-BE49-F238E27FC236}">
                <a16:creationId xmlns:a16="http://schemas.microsoft.com/office/drawing/2014/main" id="{348BDC58-56FA-283A-F971-731B8B45B74E}"/>
              </a:ext>
            </a:extLst>
          </p:cNvPr>
          <p:cNvGrpSpPr/>
          <p:nvPr/>
        </p:nvGrpSpPr>
        <p:grpSpPr>
          <a:xfrm>
            <a:off x="1384082" y="3830368"/>
            <a:ext cx="9739197" cy="2891945"/>
            <a:chOff x="393913" y="2773853"/>
            <a:chExt cx="11710756" cy="4055793"/>
          </a:xfrm>
        </p:grpSpPr>
        <p:grpSp>
          <p:nvGrpSpPr>
            <p:cNvPr id="5" name="AR flow">
              <a:extLst>
                <a:ext uri="{FF2B5EF4-FFF2-40B4-BE49-F238E27FC236}">
                  <a16:creationId xmlns:a16="http://schemas.microsoft.com/office/drawing/2014/main" id="{3FF14811-E817-EB74-984C-302833D4EC90}"/>
                </a:ext>
              </a:extLst>
            </p:cNvPr>
            <p:cNvGrpSpPr/>
            <p:nvPr/>
          </p:nvGrpSpPr>
          <p:grpSpPr>
            <a:xfrm>
              <a:off x="437000" y="3542980"/>
              <a:ext cx="9393774" cy="3072427"/>
              <a:chOff x="437000" y="3542980"/>
              <a:chExt cx="9393774" cy="3072427"/>
            </a:xfrm>
          </p:grpSpPr>
          <p:sp>
            <p:nvSpPr>
              <p:cNvPr id="38" name="Flowchart: Manual Operation 37">
                <a:extLst>
                  <a:ext uri="{FF2B5EF4-FFF2-40B4-BE49-F238E27FC236}">
                    <a16:creationId xmlns:a16="http://schemas.microsoft.com/office/drawing/2014/main" id="{DCC27383-C39F-FA27-6155-2618CC87D2B0}"/>
                  </a:ext>
                </a:extLst>
              </p:cNvPr>
              <p:cNvSpPr/>
              <p:nvPr/>
            </p:nvSpPr>
            <p:spPr>
              <a:xfrm rot="16200000">
                <a:off x="3597673" y="382307"/>
                <a:ext cx="3072427" cy="9393774"/>
              </a:xfrm>
              <a:prstGeom prst="flowChartManualOperation">
                <a:avLst/>
              </a:prstGeom>
              <a:solidFill>
                <a:schemeClr val="bg2">
                  <a:lumMod val="25000"/>
                  <a:alpha val="30000"/>
                </a:schemeClr>
              </a:solidFill>
              <a:ln>
                <a:solidFill>
                  <a:schemeClr val="bg2">
                    <a:lumMod val="7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people_4" title="Icon of a person">
                <a:extLst>
                  <a:ext uri="{FF2B5EF4-FFF2-40B4-BE49-F238E27FC236}">
                    <a16:creationId xmlns:a16="http://schemas.microsoft.com/office/drawing/2014/main" id="{E89DBE91-79FC-CDFA-80F8-FCAE915C8B1A}"/>
                  </a:ext>
                </a:extLst>
              </p:cNvPr>
              <p:cNvSpPr>
                <a:spLocks noChangeAspect="1" noEditPoints="1"/>
              </p:cNvSpPr>
              <p:nvPr/>
            </p:nvSpPr>
            <p:spPr bwMode="auto">
              <a:xfrm>
                <a:off x="584200" y="594055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0" name="people_4" title="Icon of a person">
                <a:extLst>
                  <a:ext uri="{FF2B5EF4-FFF2-40B4-BE49-F238E27FC236}">
                    <a16:creationId xmlns:a16="http://schemas.microsoft.com/office/drawing/2014/main" id="{98722C02-C57D-6E15-6CA9-C93698FADFB2}"/>
                  </a:ext>
                </a:extLst>
              </p:cNvPr>
              <p:cNvSpPr>
                <a:spLocks noChangeAspect="1" noEditPoints="1"/>
              </p:cNvSpPr>
              <p:nvPr/>
            </p:nvSpPr>
            <p:spPr bwMode="auto">
              <a:xfrm>
                <a:off x="963734" y="5661750"/>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1" name="people_4" title="Icon of a person">
                <a:extLst>
                  <a:ext uri="{FF2B5EF4-FFF2-40B4-BE49-F238E27FC236}">
                    <a16:creationId xmlns:a16="http://schemas.microsoft.com/office/drawing/2014/main" id="{62DBE166-2041-E51A-647B-2BE3831AF341}"/>
                  </a:ext>
                </a:extLst>
              </p:cNvPr>
              <p:cNvSpPr>
                <a:spLocks noChangeAspect="1" noEditPoints="1"/>
              </p:cNvSpPr>
              <p:nvPr/>
            </p:nvSpPr>
            <p:spPr bwMode="auto">
              <a:xfrm>
                <a:off x="1029569" y="609816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2" name="people_4" title="Icon of a person">
                <a:extLst>
                  <a:ext uri="{FF2B5EF4-FFF2-40B4-BE49-F238E27FC236}">
                    <a16:creationId xmlns:a16="http://schemas.microsoft.com/office/drawing/2014/main" id="{189D2001-FB26-450E-0700-5F8A6DF08FEA}"/>
                  </a:ext>
                </a:extLst>
              </p:cNvPr>
              <p:cNvSpPr>
                <a:spLocks noChangeAspect="1" noEditPoints="1"/>
              </p:cNvSpPr>
              <p:nvPr/>
            </p:nvSpPr>
            <p:spPr bwMode="auto">
              <a:xfrm>
                <a:off x="1402455" y="594055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3" name="people_4" title="Icon of a person">
                <a:extLst>
                  <a:ext uri="{FF2B5EF4-FFF2-40B4-BE49-F238E27FC236}">
                    <a16:creationId xmlns:a16="http://schemas.microsoft.com/office/drawing/2014/main" id="{C3348E79-8B68-710C-336E-F8046FD52283}"/>
                  </a:ext>
                </a:extLst>
              </p:cNvPr>
              <p:cNvSpPr>
                <a:spLocks noChangeAspect="1" noEditPoints="1"/>
              </p:cNvSpPr>
              <p:nvPr/>
            </p:nvSpPr>
            <p:spPr bwMode="auto">
              <a:xfrm>
                <a:off x="1372862" y="551508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4" name="people_4" title="Icon of a person">
                <a:extLst>
                  <a:ext uri="{FF2B5EF4-FFF2-40B4-BE49-F238E27FC236}">
                    <a16:creationId xmlns:a16="http://schemas.microsoft.com/office/drawing/2014/main" id="{882F4327-F1DF-2459-6624-8ABC1CF9CB20}"/>
                  </a:ext>
                </a:extLst>
              </p:cNvPr>
              <p:cNvSpPr>
                <a:spLocks noChangeAspect="1" noEditPoints="1"/>
              </p:cNvSpPr>
              <p:nvPr/>
            </p:nvSpPr>
            <p:spPr bwMode="auto">
              <a:xfrm>
                <a:off x="438789" y="547881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5" name="people_4" title="Icon of a person">
                <a:extLst>
                  <a:ext uri="{FF2B5EF4-FFF2-40B4-BE49-F238E27FC236}">
                    <a16:creationId xmlns:a16="http://schemas.microsoft.com/office/drawing/2014/main" id="{45F8D149-F569-B2BA-4E26-9D9FB19F5E2C}"/>
                  </a:ext>
                </a:extLst>
              </p:cNvPr>
              <p:cNvSpPr>
                <a:spLocks noChangeAspect="1" noEditPoints="1"/>
              </p:cNvSpPr>
              <p:nvPr/>
            </p:nvSpPr>
            <p:spPr bwMode="auto">
              <a:xfrm>
                <a:off x="9475970" y="5501406"/>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6" name="people_4" title="Icon of a person">
                <a:extLst>
                  <a:ext uri="{FF2B5EF4-FFF2-40B4-BE49-F238E27FC236}">
                    <a16:creationId xmlns:a16="http://schemas.microsoft.com/office/drawing/2014/main" id="{545EFAF9-8ED5-985D-3AD5-1F30CAF053C4}"/>
                  </a:ext>
                </a:extLst>
              </p:cNvPr>
              <p:cNvSpPr>
                <a:spLocks noChangeAspect="1" noEditPoints="1"/>
              </p:cNvSpPr>
              <p:nvPr/>
            </p:nvSpPr>
            <p:spPr bwMode="auto">
              <a:xfrm>
                <a:off x="9100996" y="555260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7" name="people_4" title="Icon of a person">
                <a:extLst>
                  <a:ext uri="{FF2B5EF4-FFF2-40B4-BE49-F238E27FC236}">
                    <a16:creationId xmlns:a16="http://schemas.microsoft.com/office/drawing/2014/main" id="{CA3D9217-D008-855E-B7D6-7619172E8AD9}"/>
                  </a:ext>
                </a:extLst>
              </p:cNvPr>
              <p:cNvSpPr>
                <a:spLocks noChangeAspect="1" noEditPoints="1"/>
              </p:cNvSpPr>
              <p:nvPr/>
            </p:nvSpPr>
            <p:spPr bwMode="auto">
              <a:xfrm>
                <a:off x="9341330" y="5052716"/>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6" name="Review phase">
              <a:extLst>
                <a:ext uri="{FF2B5EF4-FFF2-40B4-BE49-F238E27FC236}">
                  <a16:creationId xmlns:a16="http://schemas.microsoft.com/office/drawing/2014/main" id="{A8007740-FE41-C027-F6A5-211B22601DC6}"/>
                </a:ext>
              </a:extLst>
            </p:cNvPr>
            <p:cNvGrpSpPr/>
            <p:nvPr/>
          </p:nvGrpSpPr>
          <p:grpSpPr>
            <a:xfrm>
              <a:off x="393913" y="2996119"/>
              <a:ext cx="9393776" cy="478770"/>
              <a:chOff x="393913" y="2996119"/>
              <a:chExt cx="9393776" cy="478770"/>
            </a:xfrm>
          </p:grpSpPr>
          <p:cxnSp>
            <p:nvCxnSpPr>
              <p:cNvPr id="36" name="Straight Arrow Connector 35">
                <a:extLst>
                  <a:ext uri="{FF2B5EF4-FFF2-40B4-BE49-F238E27FC236}">
                    <a16:creationId xmlns:a16="http://schemas.microsoft.com/office/drawing/2014/main" id="{432028A5-A1A7-E8DB-1CF2-991288863EB0}"/>
                  </a:ext>
                </a:extLst>
              </p:cNvPr>
              <p:cNvCxnSpPr>
                <a:cxnSpLocks/>
              </p:cNvCxnSpPr>
              <p:nvPr/>
            </p:nvCxnSpPr>
            <p:spPr>
              <a:xfrm flipV="1">
                <a:off x="393913" y="3379882"/>
                <a:ext cx="9393776" cy="34046"/>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7" name="Title 1">
                <a:extLst>
                  <a:ext uri="{FF2B5EF4-FFF2-40B4-BE49-F238E27FC236}">
                    <a16:creationId xmlns:a16="http://schemas.microsoft.com/office/drawing/2014/main" id="{D1CF149D-588A-2772-8FFD-7F25B0C2FEE2}"/>
                  </a:ext>
                </a:extLst>
              </p:cNvPr>
              <p:cNvSpPr txBox="1">
                <a:spLocks/>
              </p:cNvSpPr>
              <p:nvPr/>
            </p:nvSpPr>
            <p:spPr>
              <a:xfrm>
                <a:off x="4391819" y="2996119"/>
                <a:ext cx="1701800" cy="478770"/>
              </a:xfrm>
              <a:prstGeom prst="rect">
                <a:avLst/>
              </a:prstGeom>
              <a:ln>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a:latin typeface="Segoe UI"/>
                    <a:cs typeface="Segoe UI"/>
                  </a:rPr>
                  <a:t>Review phase</a:t>
                </a:r>
              </a:p>
            </p:txBody>
          </p:sp>
        </p:grpSp>
        <p:grpSp>
          <p:nvGrpSpPr>
            <p:cNvPr id="7" name="Apply results">
              <a:extLst>
                <a:ext uri="{FF2B5EF4-FFF2-40B4-BE49-F238E27FC236}">
                  <a16:creationId xmlns:a16="http://schemas.microsoft.com/office/drawing/2014/main" id="{8ACDFF9A-0F28-685F-121D-D7F076DB6CB2}"/>
                </a:ext>
              </a:extLst>
            </p:cNvPr>
            <p:cNvGrpSpPr/>
            <p:nvPr/>
          </p:nvGrpSpPr>
          <p:grpSpPr>
            <a:xfrm>
              <a:off x="10396710" y="2995200"/>
              <a:ext cx="1707959" cy="478770"/>
              <a:chOff x="10396710" y="2995200"/>
              <a:chExt cx="1707959" cy="478770"/>
            </a:xfrm>
          </p:grpSpPr>
          <p:cxnSp>
            <p:nvCxnSpPr>
              <p:cNvPr id="34" name="Straight Arrow Connector 33">
                <a:extLst>
                  <a:ext uri="{FF2B5EF4-FFF2-40B4-BE49-F238E27FC236}">
                    <a16:creationId xmlns:a16="http://schemas.microsoft.com/office/drawing/2014/main" id="{12868FDA-7ACA-6572-3F10-E70F745609DF}"/>
                  </a:ext>
                </a:extLst>
              </p:cNvPr>
              <p:cNvCxnSpPr>
                <a:cxnSpLocks/>
              </p:cNvCxnSpPr>
              <p:nvPr/>
            </p:nvCxnSpPr>
            <p:spPr>
              <a:xfrm>
                <a:off x="10396710" y="3380400"/>
                <a:ext cx="1543384" cy="0"/>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5" name="Title 1">
                <a:extLst>
                  <a:ext uri="{FF2B5EF4-FFF2-40B4-BE49-F238E27FC236}">
                    <a16:creationId xmlns:a16="http://schemas.microsoft.com/office/drawing/2014/main" id="{CF415588-8E5A-B827-C502-F88A805C4D78}"/>
                  </a:ext>
                </a:extLst>
              </p:cNvPr>
              <p:cNvSpPr txBox="1">
                <a:spLocks/>
              </p:cNvSpPr>
              <p:nvPr/>
            </p:nvSpPr>
            <p:spPr>
              <a:xfrm>
                <a:off x="10402869" y="2995200"/>
                <a:ext cx="1701800" cy="478770"/>
              </a:xfrm>
              <a:prstGeom prst="rect">
                <a:avLst/>
              </a:prstGeom>
              <a:ln>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a:latin typeface="Segoe UI"/>
                    <a:cs typeface="Segoe UI"/>
                  </a:rPr>
                  <a:t>Apply results</a:t>
                </a:r>
              </a:p>
            </p:txBody>
          </p:sp>
        </p:grpSp>
        <p:pic>
          <p:nvPicPr>
            <p:cNvPr id="8" name="Picture 7">
              <a:extLst>
                <a:ext uri="{FF2B5EF4-FFF2-40B4-BE49-F238E27FC236}">
                  <a16:creationId xmlns:a16="http://schemas.microsoft.com/office/drawing/2014/main" id="{A2CA185F-9C8C-D546-6B47-77FEDD2A9E85}"/>
                </a:ext>
              </a:extLst>
            </p:cNvPr>
            <p:cNvPicPr>
              <a:picLocks noChangeAspect="1"/>
            </p:cNvPicPr>
            <p:nvPr/>
          </p:nvPicPr>
          <p:blipFill rotWithShape="1">
            <a:blip r:embed="rId2"/>
            <a:srcRect t="4396" b="7284"/>
            <a:stretch/>
          </p:blipFill>
          <p:spPr>
            <a:xfrm>
              <a:off x="3255142" y="5522970"/>
              <a:ext cx="3934458" cy="13066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Review ends">
              <a:extLst>
                <a:ext uri="{FF2B5EF4-FFF2-40B4-BE49-F238E27FC236}">
                  <a16:creationId xmlns:a16="http://schemas.microsoft.com/office/drawing/2014/main" id="{96D86F64-F285-0145-6614-E3421078C0CB}"/>
                </a:ext>
              </a:extLst>
            </p:cNvPr>
            <p:cNvSpPr txBox="1"/>
            <p:nvPr/>
          </p:nvSpPr>
          <p:spPr>
            <a:xfrm rot="16200000">
              <a:off x="9295379" y="3444572"/>
              <a:ext cx="1711520" cy="370082"/>
            </a:xfrm>
            <a:prstGeom prst="rect">
              <a:avLst/>
            </a:prstGeom>
            <a:noFill/>
            <a:ln>
              <a:noFill/>
            </a:ln>
          </p:spPr>
          <p:txBody>
            <a:bodyPr wrap="square" rtlCol="0">
              <a:spAutoFit/>
            </a:bodyPr>
            <a:lstStyle/>
            <a:p>
              <a:r>
                <a:rPr lang="en-US" sz="1400"/>
                <a:t>Review ends</a:t>
              </a:r>
              <a:endParaRPr lang="en-DE" sz="1400"/>
            </a:p>
          </p:txBody>
        </p:sp>
        <p:grpSp>
          <p:nvGrpSpPr>
            <p:cNvPr id="10" name="Stage 1">
              <a:extLst>
                <a:ext uri="{FF2B5EF4-FFF2-40B4-BE49-F238E27FC236}">
                  <a16:creationId xmlns:a16="http://schemas.microsoft.com/office/drawing/2014/main" id="{AD1F30AA-D503-3CB2-D579-6E535BC74125}"/>
                </a:ext>
              </a:extLst>
            </p:cNvPr>
            <p:cNvGrpSpPr/>
            <p:nvPr/>
          </p:nvGrpSpPr>
          <p:grpSpPr>
            <a:xfrm>
              <a:off x="529389" y="3769663"/>
              <a:ext cx="2683043" cy="1062801"/>
              <a:chOff x="529389" y="3769663"/>
              <a:chExt cx="2683043" cy="1062801"/>
            </a:xfrm>
          </p:grpSpPr>
          <p:sp>
            <p:nvSpPr>
              <p:cNvPr id="31" name="Rectangle 30">
                <a:extLst>
                  <a:ext uri="{FF2B5EF4-FFF2-40B4-BE49-F238E27FC236}">
                    <a16:creationId xmlns:a16="http://schemas.microsoft.com/office/drawing/2014/main" id="{93CD53BF-5A44-B135-E411-092FCBC28689}"/>
                  </a:ext>
                </a:extLst>
              </p:cNvPr>
              <p:cNvSpPr/>
              <p:nvPr/>
            </p:nvSpPr>
            <p:spPr>
              <a:xfrm>
                <a:off x="529389" y="3769663"/>
                <a:ext cx="2683043" cy="1062801"/>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1 reviewers attest</a:t>
                </a:r>
                <a:endParaRPr lang="en-DE" sz="1400"/>
              </a:p>
            </p:txBody>
          </p:sp>
          <p:sp>
            <p:nvSpPr>
              <p:cNvPr id="32" name="people_4" title="Icon of a person">
                <a:extLst>
                  <a:ext uri="{FF2B5EF4-FFF2-40B4-BE49-F238E27FC236}">
                    <a16:creationId xmlns:a16="http://schemas.microsoft.com/office/drawing/2014/main" id="{8C4AD2D2-863E-B03F-860D-F5E453B21FAE}"/>
                  </a:ext>
                </a:extLst>
              </p:cNvPr>
              <p:cNvSpPr>
                <a:spLocks noChangeAspect="1" noEditPoints="1"/>
              </p:cNvSpPr>
              <p:nvPr/>
            </p:nvSpPr>
            <p:spPr bwMode="auto">
              <a:xfrm>
                <a:off x="708172" y="388603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33" name="people_4" title="Icon of a person">
                <a:extLst>
                  <a:ext uri="{FF2B5EF4-FFF2-40B4-BE49-F238E27FC236}">
                    <a16:creationId xmlns:a16="http://schemas.microsoft.com/office/drawing/2014/main" id="{E04BE8B7-F730-9494-0E7D-C7828E5703D5}"/>
                  </a:ext>
                </a:extLst>
              </p:cNvPr>
              <p:cNvSpPr>
                <a:spLocks noChangeAspect="1" noEditPoints="1"/>
              </p:cNvSpPr>
              <p:nvPr/>
            </p:nvSpPr>
            <p:spPr bwMode="auto">
              <a:xfrm>
                <a:off x="1120520" y="388603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11" name="Stage 2">
              <a:extLst>
                <a:ext uri="{FF2B5EF4-FFF2-40B4-BE49-F238E27FC236}">
                  <a16:creationId xmlns:a16="http://schemas.microsoft.com/office/drawing/2014/main" id="{13B00723-BBD6-B5D0-9129-6F917002C3F4}"/>
                </a:ext>
              </a:extLst>
            </p:cNvPr>
            <p:cNvGrpSpPr/>
            <p:nvPr/>
          </p:nvGrpSpPr>
          <p:grpSpPr>
            <a:xfrm>
              <a:off x="3672000" y="3769200"/>
              <a:ext cx="2683043" cy="1062000"/>
              <a:chOff x="3672000" y="3769200"/>
              <a:chExt cx="2683043" cy="1062000"/>
            </a:xfrm>
          </p:grpSpPr>
          <p:sp>
            <p:nvSpPr>
              <p:cNvPr id="27" name="Rectangle 26">
                <a:extLst>
                  <a:ext uri="{FF2B5EF4-FFF2-40B4-BE49-F238E27FC236}">
                    <a16:creationId xmlns:a16="http://schemas.microsoft.com/office/drawing/2014/main" id="{52D92D48-7445-FD03-9B8B-C3D1F5052D11}"/>
                  </a:ext>
                </a:extLst>
              </p:cNvPr>
              <p:cNvSpPr/>
              <p:nvPr/>
            </p:nvSpPr>
            <p:spPr>
              <a:xfrm>
                <a:off x="3672000" y="3769200"/>
                <a:ext cx="2683043" cy="1062000"/>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2 reviewers attest</a:t>
                </a:r>
                <a:endParaRPr lang="en-DE" sz="1400"/>
              </a:p>
            </p:txBody>
          </p:sp>
          <p:sp>
            <p:nvSpPr>
              <p:cNvPr id="28" name="people_4" title="Icon of a person">
                <a:extLst>
                  <a:ext uri="{FF2B5EF4-FFF2-40B4-BE49-F238E27FC236}">
                    <a16:creationId xmlns:a16="http://schemas.microsoft.com/office/drawing/2014/main" id="{E9E869D9-CDEF-387D-6746-3406547A4D1C}"/>
                  </a:ext>
                </a:extLst>
              </p:cNvPr>
              <p:cNvSpPr>
                <a:spLocks noChangeAspect="1" noEditPoints="1"/>
              </p:cNvSpPr>
              <p:nvPr/>
            </p:nvSpPr>
            <p:spPr bwMode="auto">
              <a:xfrm>
                <a:off x="3795640"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29" name="people_4" title="Icon of a person">
                <a:extLst>
                  <a:ext uri="{FF2B5EF4-FFF2-40B4-BE49-F238E27FC236}">
                    <a16:creationId xmlns:a16="http://schemas.microsoft.com/office/drawing/2014/main" id="{A08D6A19-9E08-0E79-DEEE-6EA7CDC259E0}"/>
                  </a:ext>
                </a:extLst>
              </p:cNvPr>
              <p:cNvSpPr>
                <a:spLocks noChangeAspect="1" noEditPoints="1"/>
              </p:cNvSpPr>
              <p:nvPr/>
            </p:nvSpPr>
            <p:spPr bwMode="auto">
              <a:xfrm>
                <a:off x="4183239"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30" name="people_4" title="Icon of a person">
                <a:extLst>
                  <a:ext uri="{FF2B5EF4-FFF2-40B4-BE49-F238E27FC236}">
                    <a16:creationId xmlns:a16="http://schemas.microsoft.com/office/drawing/2014/main" id="{CB420F13-F2FE-2413-0477-1E3BD8FC7F57}"/>
                  </a:ext>
                </a:extLst>
              </p:cNvPr>
              <p:cNvSpPr>
                <a:spLocks noChangeAspect="1" noEditPoints="1"/>
              </p:cNvSpPr>
              <p:nvPr/>
            </p:nvSpPr>
            <p:spPr bwMode="auto">
              <a:xfrm>
                <a:off x="4576467"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12" name="Stage 3">
              <a:extLst>
                <a:ext uri="{FF2B5EF4-FFF2-40B4-BE49-F238E27FC236}">
                  <a16:creationId xmlns:a16="http://schemas.microsoft.com/office/drawing/2014/main" id="{6BA4969E-A9B1-0013-987A-07C8C9D97D43}"/>
                </a:ext>
              </a:extLst>
            </p:cNvPr>
            <p:cNvGrpSpPr/>
            <p:nvPr/>
          </p:nvGrpSpPr>
          <p:grpSpPr>
            <a:xfrm>
              <a:off x="6839951" y="3769662"/>
              <a:ext cx="2683043" cy="1062000"/>
              <a:chOff x="6839951" y="3769662"/>
              <a:chExt cx="2683043" cy="1062000"/>
            </a:xfrm>
          </p:grpSpPr>
          <p:sp>
            <p:nvSpPr>
              <p:cNvPr id="24" name="Rectangle 23">
                <a:extLst>
                  <a:ext uri="{FF2B5EF4-FFF2-40B4-BE49-F238E27FC236}">
                    <a16:creationId xmlns:a16="http://schemas.microsoft.com/office/drawing/2014/main" id="{A1F3DA8D-2B87-C7B1-867C-751BFA98C228}"/>
                  </a:ext>
                </a:extLst>
              </p:cNvPr>
              <p:cNvSpPr/>
              <p:nvPr/>
            </p:nvSpPr>
            <p:spPr>
              <a:xfrm>
                <a:off x="6839951" y="3769662"/>
                <a:ext cx="2683043" cy="1062000"/>
              </a:xfrm>
              <a:prstGeom prst="rect">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3 reviewers attest</a:t>
                </a:r>
                <a:endParaRPr lang="en-DE" sz="1400"/>
              </a:p>
            </p:txBody>
          </p:sp>
          <p:sp>
            <p:nvSpPr>
              <p:cNvPr id="25" name="people_4" title="Icon of a person">
                <a:extLst>
                  <a:ext uri="{FF2B5EF4-FFF2-40B4-BE49-F238E27FC236}">
                    <a16:creationId xmlns:a16="http://schemas.microsoft.com/office/drawing/2014/main" id="{5D43F378-D7ED-7EA4-B015-FCF861B70356}"/>
                  </a:ext>
                </a:extLst>
              </p:cNvPr>
              <p:cNvSpPr>
                <a:spLocks noChangeAspect="1" noEditPoints="1"/>
              </p:cNvSpPr>
              <p:nvPr/>
            </p:nvSpPr>
            <p:spPr bwMode="auto">
              <a:xfrm>
                <a:off x="6997458" y="384516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26" name="people_4" title="Icon of a person">
                <a:extLst>
                  <a:ext uri="{FF2B5EF4-FFF2-40B4-BE49-F238E27FC236}">
                    <a16:creationId xmlns:a16="http://schemas.microsoft.com/office/drawing/2014/main" id="{BD935730-D0A5-9EC7-0E36-3D00970C3112}"/>
                  </a:ext>
                </a:extLst>
              </p:cNvPr>
              <p:cNvSpPr>
                <a:spLocks noChangeAspect="1" noEditPoints="1"/>
              </p:cNvSpPr>
              <p:nvPr/>
            </p:nvSpPr>
            <p:spPr bwMode="auto">
              <a:xfrm>
                <a:off x="7378458" y="385844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sp>
          <p:nvSpPr>
            <p:cNvPr id="13" name="Stage 3 ends">
              <a:extLst>
                <a:ext uri="{FF2B5EF4-FFF2-40B4-BE49-F238E27FC236}">
                  <a16:creationId xmlns:a16="http://schemas.microsoft.com/office/drawing/2014/main" id="{47DA7523-745B-3149-86B4-918C143C2945}"/>
                </a:ext>
              </a:extLst>
            </p:cNvPr>
            <p:cNvSpPr txBox="1"/>
            <p:nvPr/>
          </p:nvSpPr>
          <p:spPr>
            <a:xfrm rot="16200000">
              <a:off x="8826484" y="4089454"/>
              <a:ext cx="1700799" cy="370082"/>
            </a:xfrm>
            <a:prstGeom prst="rect">
              <a:avLst/>
            </a:prstGeom>
            <a:noFill/>
          </p:spPr>
          <p:txBody>
            <a:bodyPr wrap="square" rtlCol="0">
              <a:spAutoFit/>
            </a:bodyPr>
            <a:lstStyle/>
            <a:p>
              <a:r>
                <a:rPr lang="en-US" sz="1400">
                  <a:solidFill>
                    <a:schemeClr val="accent1">
                      <a:lumMod val="75000"/>
                    </a:schemeClr>
                  </a:solidFill>
                </a:rPr>
                <a:t>Stage 3 ends</a:t>
              </a:r>
              <a:endParaRPr lang="en-DE" sz="1400">
                <a:solidFill>
                  <a:schemeClr val="accent1">
                    <a:lumMod val="75000"/>
                  </a:schemeClr>
                </a:solidFill>
              </a:endParaRPr>
            </a:p>
          </p:txBody>
        </p:sp>
        <p:grpSp>
          <p:nvGrpSpPr>
            <p:cNvPr id="14" name="Stage 1 ends">
              <a:extLst>
                <a:ext uri="{FF2B5EF4-FFF2-40B4-BE49-F238E27FC236}">
                  <a16:creationId xmlns:a16="http://schemas.microsoft.com/office/drawing/2014/main" id="{366E5003-F4B8-B6F2-2492-75F3EAB3908D}"/>
                </a:ext>
              </a:extLst>
            </p:cNvPr>
            <p:cNvGrpSpPr/>
            <p:nvPr/>
          </p:nvGrpSpPr>
          <p:grpSpPr>
            <a:xfrm>
              <a:off x="2378160" y="3425283"/>
              <a:ext cx="2032609" cy="2433122"/>
              <a:chOff x="2378160" y="3425283"/>
              <a:chExt cx="2032609" cy="2433122"/>
            </a:xfrm>
          </p:grpSpPr>
          <p:sp>
            <p:nvSpPr>
              <p:cNvPr id="22" name="TextBox 21">
                <a:extLst>
                  <a:ext uri="{FF2B5EF4-FFF2-40B4-BE49-F238E27FC236}">
                    <a16:creationId xmlns:a16="http://schemas.microsoft.com/office/drawing/2014/main" id="{FC42BFC8-C79A-CAA8-5913-4AB387D6098C}"/>
                  </a:ext>
                </a:extLst>
              </p:cNvPr>
              <p:cNvSpPr txBox="1"/>
              <p:nvPr/>
            </p:nvSpPr>
            <p:spPr>
              <a:xfrm rot="16200000">
                <a:off x="2441724" y="4120252"/>
                <a:ext cx="1760019" cy="370082"/>
              </a:xfrm>
              <a:prstGeom prst="rect">
                <a:avLst/>
              </a:prstGeom>
              <a:noFill/>
            </p:spPr>
            <p:txBody>
              <a:bodyPr wrap="square" rtlCol="0">
                <a:spAutoFit/>
              </a:bodyPr>
              <a:lstStyle/>
              <a:p>
                <a:r>
                  <a:rPr lang="en-US" sz="1400">
                    <a:solidFill>
                      <a:schemeClr val="accent1">
                        <a:lumMod val="75000"/>
                      </a:schemeClr>
                    </a:solidFill>
                  </a:rPr>
                  <a:t>Stage 1 ends</a:t>
                </a:r>
                <a:endParaRPr lang="en-DE" sz="1400">
                  <a:solidFill>
                    <a:schemeClr val="accent1">
                      <a:lumMod val="75000"/>
                    </a:schemeClr>
                  </a:solidFill>
                </a:endParaRPr>
              </a:p>
            </p:txBody>
          </p:sp>
          <p:pic>
            <p:nvPicPr>
              <p:cNvPr id="23" name="Graphic 52" descr="Line arrow: Counter-clockwise curve outline">
                <a:extLst>
                  <a:ext uri="{FF2B5EF4-FFF2-40B4-BE49-F238E27FC236}">
                    <a16:creationId xmlns:a16="http://schemas.microsoft.com/office/drawing/2014/main" id="{06C86065-B225-0F6E-DFD9-0F50817EBA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818865">
                <a:off x="2682859" y="4130494"/>
                <a:ext cx="1423212" cy="2032609"/>
              </a:xfrm>
              <a:prstGeom prst="rect">
                <a:avLst/>
              </a:prstGeom>
            </p:spPr>
          </p:pic>
        </p:grpSp>
        <p:grpSp>
          <p:nvGrpSpPr>
            <p:cNvPr id="15" name="Stage 2 ends">
              <a:extLst>
                <a:ext uri="{FF2B5EF4-FFF2-40B4-BE49-F238E27FC236}">
                  <a16:creationId xmlns:a16="http://schemas.microsoft.com/office/drawing/2014/main" id="{E80F218C-6107-999C-B877-9A29EA44BADD}"/>
                </a:ext>
              </a:extLst>
            </p:cNvPr>
            <p:cNvGrpSpPr/>
            <p:nvPr/>
          </p:nvGrpSpPr>
          <p:grpSpPr>
            <a:xfrm>
              <a:off x="5641613" y="3409532"/>
              <a:ext cx="2032609" cy="2489695"/>
              <a:chOff x="5641613" y="3409532"/>
              <a:chExt cx="2032609" cy="2489695"/>
            </a:xfrm>
          </p:grpSpPr>
          <p:sp>
            <p:nvSpPr>
              <p:cNvPr id="20" name="TextBox 19">
                <a:extLst>
                  <a:ext uri="{FF2B5EF4-FFF2-40B4-BE49-F238E27FC236}">
                    <a16:creationId xmlns:a16="http://schemas.microsoft.com/office/drawing/2014/main" id="{6D1615CF-B108-E794-3520-30BEB35AACEA}"/>
                  </a:ext>
                </a:extLst>
              </p:cNvPr>
              <p:cNvSpPr txBox="1"/>
              <p:nvPr/>
            </p:nvSpPr>
            <p:spPr>
              <a:xfrm rot="16200000">
                <a:off x="5622913" y="4074890"/>
                <a:ext cx="1700798" cy="370082"/>
              </a:xfrm>
              <a:prstGeom prst="rect">
                <a:avLst/>
              </a:prstGeom>
              <a:noFill/>
            </p:spPr>
            <p:txBody>
              <a:bodyPr wrap="square" rtlCol="0">
                <a:spAutoFit/>
              </a:bodyPr>
              <a:lstStyle/>
              <a:p>
                <a:r>
                  <a:rPr lang="en-US" sz="1400">
                    <a:solidFill>
                      <a:schemeClr val="accent1">
                        <a:lumMod val="75000"/>
                      </a:schemeClr>
                    </a:solidFill>
                  </a:rPr>
                  <a:t>Stage 2 ends</a:t>
                </a:r>
                <a:endParaRPr lang="en-DE" sz="1400">
                  <a:solidFill>
                    <a:schemeClr val="accent1">
                      <a:lumMod val="75000"/>
                    </a:schemeClr>
                  </a:solidFill>
                </a:endParaRPr>
              </a:p>
            </p:txBody>
          </p:sp>
          <p:pic>
            <p:nvPicPr>
              <p:cNvPr id="21" name="Graphic 52" descr="Line arrow: Counter-clockwise curve outline">
                <a:extLst>
                  <a:ext uri="{FF2B5EF4-FFF2-40B4-BE49-F238E27FC236}">
                    <a16:creationId xmlns:a16="http://schemas.microsoft.com/office/drawing/2014/main" id="{A610000F-2652-C792-797E-47637020F48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818865">
                <a:off x="5946312" y="4171316"/>
                <a:ext cx="1423212" cy="2032609"/>
              </a:xfrm>
              <a:prstGeom prst="rect">
                <a:avLst/>
              </a:prstGeom>
            </p:spPr>
          </p:pic>
        </p:grpSp>
        <p:grpSp>
          <p:nvGrpSpPr>
            <p:cNvPr id="16" name="Results are applied">
              <a:extLst>
                <a:ext uri="{FF2B5EF4-FFF2-40B4-BE49-F238E27FC236}">
                  <a16:creationId xmlns:a16="http://schemas.microsoft.com/office/drawing/2014/main" id="{52A05576-D80E-F983-1917-FFE9BB1515BE}"/>
                </a:ext>
              </a:extLst>
            </p:cNvPr>
            <p:cNvGrpSpPr/>
            <p:nvPr/>
          </p:nvGrpSpPr>
          <p:grpSpPr>
            <a:xfrm>
              <a:off x="10769033" y="3890204"/>
              <a:ext cx="1071289" cy="925445"/>
              <a:chOff x="10769033" y="3890204"/>
              <a:chExt cx="1071289" cy="925445"/>
            </a:xfrm>
          </p:grpSpPr>
          <p:sp>
            <p:nvSpPr>
              <p:cNvPr id="17" name="people_12" title="Icon of three people">
                <a:extLst>
                  <a:ext uri="{FF2B5EF4-FFF2-40B4-BE49-F238E27FC236}">
                    <a16:creationId xmlns:a16="http://schemas.microsoft.com/office/drawing/2014/main" id="{1C8CF075-50B7-1AAF-C2C9-519A5CAF2126}"/>
                  </a:ext>
                </a:extLst>
              </p:cNvPr>
              <p:cNvSpPr>
                <a:spLocks noChangeAspect="1" noEditPoints="1"/>
              </p:cNvSpPr>
              <p:nvPr/>
            </p:nvSpPr>
            <p:spPr bwMode="auto">
              <a:xfrm>
                <a:off x="10769033" y="4449889"/>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18" name="people_4" title="Icon of a person">
                <a:extLst>
                  <a:ext uri="{FF2B5EF4-FFF2-40B4-BE49-F238E27FC236}">
                    <a16:creationId xmlns:a16="http://schemas.microsoft.com/office/drawing/2014/main" id="{988CC89F-7FE3-2E55-31F6-68A7810B120A}"/>
                  </a:ext>
                </a:extLst>
              </p:cNvPr>
              <p:cNvSpPr>
                <a:spLocks noChangeAspect="1" noEditPoints="1"/>
              </p:cNvSpPr>
              <p:nvPr/>
            </p:nvSpPr>
            <p:spPr bwMode="auto">
              <a:xfrm>
                <a:off x="11599768" y="3890204"/>
                <a:ext cx="216523" cy="242069"/>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pic>
            <p:nvPicPr>
              <p:cNvPr id="19" name="Graphic 52" descr="Line arrow: Counter-clockwise curve outline">
                <a:extLst>
                  <a:ext uri="{FF2B5EF4-FFF2-40B4-BE49-F238E27FC236}">
                    <a16:creationId xmlns:a16="http://schemas.microsoft.com/office/drawing/2014/main" id="{46D43B2B-53D3-646D-03AD-77BABBF8FD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987863">
                <a:off x="11199676" y="4125916"/>
                <a:ext cx="527675" cy="753617"/>
              </a:xfrm>
              <a:prstGeom prst="rect">
                <a:avLst/>
              </a:prstGeom>
            </p:spPr>
          </p:pic>
        </p:grpSp>
      </p:grpSp>
    </p:spTree>
    <p:extLst>
      <p:ext uri="{BB962C8B-B14F-4D97-AF65-F5344CB8AC3E}">
        <p14:creationId xmlns:p14="http://schemas.microsoft.com/office/powerpoint/2010/main" val="1606890359"/>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8564-1684-AD0C-0CAC-6E6BC4E9D015}"/>
              </a:ext>
            </a:extLst>
          </p:cNvPr>
          <p:cNvSpPr>
            <a:spLocks noGrp="1"/>
          </p:cNvSpPr>
          <p:nvPr>
            <p:ph type="title"/>
          </p:nvPr>
        </p:nvSpPr>
        <p:spPr/>
        <p:txBody>
          <a:bodyPr/>
          <a:lstStyle/>
          <a:p>
            <a:r>
              <a:rPr lang="en-US"/>
              <a:t>Multi-Stage Reviews Decisions</a:t>
            </a:r>
          </a:p>
        </p:txBody>
      </p:sp>
      <p:sp>
        <p:nvSpPr>
          <p:cNvPr id="3" name="TextBox 2">
            <a:extLst>
              <a:ext uri="{FF2B5EF4-FFF2-40B4-BE49-F238E27FC236}">
                <a16:creationId xmlns:a16="http://schemas.microsoft.com/office/drawing/2014/main" id="{0199DAEC-E59C-F0B4-A88B-C1B93CCAAAD9}"/>
              </a:ext>
            </a:extLst>
          </p:cNvPr>
          <p:cNvSpPr txBox="1"/>
          <p:nvPr/>
        </p:nvSpPr>
        <p:spPr>
          <a:xfrm>
            <a:off x="504059" y="1948558"/>
            <a:ext cx="5159709" cy="4247317"/>
          </a:xfrm>
          <a:prstGeom prst="rect">
            <a:avLst/>
          </a:prstGeom>
          <a:noFill/>
        </p:spPr>
        <p:txBody>
          <a:bodyPr wrap="square" rtlCol="0">
            <a:spAutoFit/>
          </a:bodyPr>
          <a:lstStyle/>
          <a:p>
            <a:r>
              <a:rPr lang="en-US" b="1" i="0">
                <a:solidFill>
                  <a:srgbClr val="161616"/>
                </a:solidFill>
                <a:effectLst/>
                <a:latin typeface="Segoe UI" panose="020B0502040204020203" pitchFamily="34" charset="0"/>
              </a:rPr>
              <a:t>First stage reviewers?</a:t>
            </a:r>
            <a:endParaRPr lang="en-US" b="1">
              <a:solidFill>
                <a:srgbClr val="161616"/>
              </a:solidFill>
              <a:latin typeface="Segoe UI" panose="020B0502040204020203" pitchFamily="34" charset="0"/>
            </a:endParaRPr>
          </a:p>
          <a:p>
            <a:r>
              <a:rPr lang="en-US">
                <a:solidFill>
                  <a:srgbClr val="161616"/>
                </a:solidFill>
                <a:latin typeface="Segoe UI" panose="020B0502040204020203" pitchFamily="34" charset="0"/>
              </a:rPr>
              <a:t>	</a:t>
            </a:r>
            <a:r>
              <a:rPr lang="en-US" b="0" i="0">
                <a:solidFill>
                  <a:srgbClr val="161616"/>
                </a:solidFill>
                <a:effectLst/>
                <a:latin typeface="Segoe UI" panose="020B0502040204020203" pitchFamily="34" charset="0"/>
              </a:rPr>
              <a:t> Select user(s) or group(s) – the owner(s) of the applications</a:t>
            </a: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Second stage reviewers?</a:t>
            </a:r>
          </a:p>
          <a:p>
            <a:r>
              <a:rPr lang="en-US">
                <a:solidFill>
                  <a:srgbClr val="161616"/>
                </a:solidFill>
                <a:latin typeface="Segoe UI" panose="020B0502040204020203" pitchFamily="34" charset="0"/>
              </a:rPr>
              <a:t>	</a:t>
            </a:r>
            <a:r>
              <a:rPr lang="en-US" b="0" i="0">
                <a:solidFill>
                  <a:srgbClr val="161616"/>
                </a:solidFill>
                <a:effectLst/>
                <a:latin typeface="Segoe UI" panose="020B0502040204020203" pitchFamily="34" charset="0"/>
              </a:rPr>
              <a:t> Managers of users</a:t>
            </a:r>
            <a:endParaRPr lang="en-US">
              <a:solidFill>
                <a:srgbClr val="161616"/>
              </a:solidFill>
              <a:latin typeface="Segoe UI" panose="020B0502040204020203" pitchFamily="34" charset="0"/>
            </a:endParaRP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Show previous stage(s) decisions to later stage reviewers?</a:t>
            </a:r>
          </a:p>
          <a:p>
            <a:endParaRPr lang="en-US">
              <a:solidFill>
                <a:srgbClr val="161616"/>
              </a:solidFill>
              <a:latin typeface="Segoe UI" panose="020B0502040204020203" pitchFamily="34" charset="0"/>
            </a:endParaRPr>
          </a:p>
          <a:p>
            <a:r>
              <a:rPr lang="en-US" b="1">
                <a:solidFill>
                  <a:srgbClr val="161616"/>
                </a:solidFill>
                <a:latin typeface="Segoe UI" panose="020B0502040204020203" pitchFamily="34" charset="0"/>
              </a:rPr>
              <a:t>Which r</a:t>
            </a:r>
            <a:r>
              <a:rPr lang="en-US" b="1" i="0">
                <a:solidFill>
                  <a:srgbClr val="161616"/>
                </a:solidFill>
                <a:effectLst/>
                <a:latin typeface="Segoe UI" panose="020B0502040204020203" pitchFamily="34" charset="0"/>
              </a:rPr>
              <a:t>eviewees go to the next stage?</a:t>
            </a: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Expected action on non-response?</a:t>
            </a:r>
          </a:p>
          <a:p>
            <a:r>
              <a:rPr lang="en-US">
                <a:solidFill>
                  <a:srgbClr val="161616"/>
                </a:solidFill>
                <a:latin typeface="Segoe UI" panose="020B0502040204020203" pitchFamily="34" charset="0"/>
              </a:rPr>
              <a:t>	Approve/Deny</a:t>
            </a:r>
            <a:endParaRPr lang="en-US" b="0" i="0">
              <a:solidFill>
                <a:srgbClr val="161616"/>
              </a:solidFill>
              <a:effectLst/>
              <a:latin typeface="Segoe UI" panose="020B0502040204020203" pitchFamily="34" charset="0"/>
            </a:endParaRPr>
          </a:p>
          <a:p>
            <a:endParaRPr lang="en-US"/>
          </a:p>
        </p:txBody>
      </p:sp>
      <p:pic>
        <p:nvPicPr>
          <p:cNvPr id="1026" name="Picture 2" descr="Screenshot of multi-stage reviews.">
            <a:extLst>
              <a:ext uri="{FF2B5EF4-FFF2-40B4-BE49-F238E27FC236}">
                <a16:creationId xmlns:a16="http://schemas.microsoft.com/office/drawing/2014/main" id="{AADDD6C2-7A54-BF4B-FC9F-8B574025D3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87355"/>
            <a:ext cx="5159709" cy="3247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58368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BCB3F2-6331-9BB7-75E7-B147259D0DFA}"/>
              </a:ext>
            </a:extLst>
          </p:cNvPr>
          <p:cNvSpPr>
            <a:spLocks noGrp="1"/>
          </p:cNvSpPr>
          <p:nvPr>
            <p:ph type="title"/>
          </p:nvPr>
        </p:nvSpPr>
        <p:spPr>
          <a:xfrm>
            <a:off x="588263" y="457200"/>
            <a:ext cx="11018520" cy="923330"/>
          </a:xfrm>
        </p:spPr>
        <p:txBody>
          <a:bodyPr>
            <a:normAutofit/>
          </a:bodyPr>
          <a:lstStyle/>
          <a:p>
            <a:r>
              <a:rPr lang="en-US"/>
              <a:t>AR – Inactive Users</a:t>
            </a:r>
            <a:br>
              <a:rPr lang="en-US"/>
            </a:br>
            <a:r>
              <a:rPr lang="en-US" sz="2400"/>
              <a:t>General Availability</a:t>
            </a:r>
            <a:endParaRPr lang="en-US"/>
          </a:p>
        </p:txBody>
      </p:sp>
      <p:sp>
        <p:nvSpPr>
          <p:cNvPr id="5" name="TextBox 4">
            <a:extLst>
              <a:ext uri="{FF2B5EF4-FFF2-40B4-BE49-F238E27FC236}">
                <a16:creationId xmlns:a16="http://schemas.microsoft.com/office/drawing/2014/main" id="{21691B19-E963-FE52-DA14-6710FD61B3C2}"/>
              </a:ext>
            </a:extLst>
          </p:cNvPr>
          <p:cNvSpPr txBox="1"/>
          <p:nvPr/>
        </p:nvSpPr>
        <p:spPr>
          <a:xfrm>
            <a:off x="588263" y="1897901"/>
            <a:ext cx="3999503" cy="2862322"/>
          </a:xfrm>
          <a:prstGeom prst="rect">
            <a:avLst/>
          </a:prstGeom>
          <a:noFill/>
        </p:spPr>
        <p:txBody>
          <a:bodyPr wrap="square">
            <a:spAutoFit/>
          </a:bodyPr>
          <a:lstStyle/>
          <a:p>
            <a:pPr algn="l"/>
            <a:r>
              <a:rPr lang="en-US" b="1">
                <a:solidFill>
                  <a:srgbClr val="161616"/>
                </a:solidFill>
                <a:latin typeface="Segoe UI" panose="020B0502040204020203" pitchFamily="34" charset="0"/>
              </a:rPr>
              <a:t>Review inactive users</a:t>
            </a:r>
            <a:br>
              <a:rPr lang="en-US">
                <a:solidFill>
                  <a:srgbClr val="161616"/>
                </a:solidFill>
                <a:latin typeface="Segoe UI" panose="020B0502040204020203" pitchFamily="34" charset="0"/>
              </a:rPr>
            </a:br>
            <a:endParaRPr lang="en-US">
              <a:solidFill>
                <a:srgbClr val="161616"/>
              </a:solidFill>
              <a:latin typeface="Segoe UI" panose="020B0502040204020203" pitchFamily="34" charset="0"/>
            </a:endParaRPr>
          </a:p>
          <a:p>
            <a:pPr marL="285750" indent="-285750" algn="l">
              <a:buFont typeface="Arial" panose="020B0604020202020204" pitchFamily="34" charset="0"/>
              <a:buChar char="•"/>
            </a:pPr>
            <a:r>
              <a:rPr lang="en-US" b="0" i="0">
                <a:solidFill>
                  <a:srgbClr val="333333"/>
                </a:solidFill>
                <a:effectLst/>
                <a:latin typeface="SegoeUI"/>
              </a:rPr>
              <a:t>Review and address stale accounts that haven’t been active for a specified period</a:t>
            </a:r>
          </a:p>
          <a:p>
            <a:pPr marL="285750" indent="-285750" algn="l">
              <a:buFont typeface="Arial" panose="020B0604020202020204" pitchFamily="34" charset="0"/>
              <a:buChar char="•"/>
            </a:pPr>
            <a:r>
              <a:rPr lang="en-US">
                <a:solidFill>
                  <a:srgbClr val="333333"/>
                </a:solidFill>
                <a:latin typeface="SegoeUI"/>
              </a:rPr>
              <a:t>Includes interactive and non-interactive sign-ins</a:t>
            </a:r>
          </a:p>
          <a:p>
            <a:pPr marL="285750" indent="-285750" algn="l">
              <a:buFont typeface="Arial" panose="020B0604020202020204" pitchFamily="34" charset="0"/>
              <a:buChar char="•"/>
            </a:pPr>
            <a:r>
              <a:rPr lang="en-US">
                <a:solidFill>
                  <a:srgbClr val="333333"/>
                </a:solidFill>
                <a:latin typeface="SegoeUI"/>
              </a:rPr>
              <a:t>You define what inactive means</a:t>
            </a:r>
          </a:p>
          <a:p>
            <a:pPr marL="285750" indent="-285750" algn="l">
              <a:buFont typeface="Arial" panose="020B0604020202020204" pitchFamily="34" charset="0"/>
              <a:buChar char="•"/>
            </a:pPr>
            <a:r>
              <a:rPr lang="en-US">
                <a:solidFill>
                  <a:srgbClr val="333333"/>
                </a:solidFill>
                <a:latin typeface="SegoeUI"/>
              </a:rPr>
              <a:t>Automatically remove stale accounts</a:t>
            </a:r>
            <a:endParaRPr lang="en-US">
              <a:solidFill>
                <a:srgbClr val="161616"/>
              </a:solidFill>
              <a:latin typeface="Segoe UI" panose="020B0502040204020203" pitchFamily="34" charset="0"/>
            </a:endParaRPr>
          </a:p>
        </p:txBody>
      </p:sp>
      <p:pic>
        <p:nvPicPr>
          <p:cNvPr id="9" name="Picture 8">
            <a:extLst>
              <a:ext uri="{FF2B5EF4-FFF2-40B4-BE49-F238E27FC236}">
                <a16:creationId xmlns:a16="http://schemas.microsoft.com/office/drawing/2014/main" id="{950D7D46-D44F-4AC0-EDCE-1252E4A57F60}"/>
              </a:ext>
            </a:extLst>
          </p:cNvPr>
          <p:cNvPicPr>
            <a:picLocks noChangeAspect="1"/>
          </p:cNvPicPr>
          <p:nvPr/>
        </p:nvPicPr>
        <p:blipFill>
          <a:blip r:embed="rId3"/>
          <a:stretch>
            <a:fillRect/>
          </a:stretch>
        </p:blipFill>
        <p:spPr>
          <a:xfrm>
            <a:off x="5396753" y="1131085"/>
            <a:ext cx="5507737" cy="4803259"/>
          </a:xfrm>
          <a:prstGeom prst="rect">
            <a:avLst/>
          </a:prstGeom>
          <a:ln>
            <a:noFill/>
          </a:ln>
          <a:effectLst>
            <a:outerShdw blurRad="292100" dist="139700" dir="2700000" algn="tl" rotWithShape="0">
              <a:srgbClr val="333333">
                <a:alpha val="65000"/>
              </a:srgbClr>
            </a:outerShdw>
          </a:effectLst>
        </p:spPr>
      </p:pic>
      <p:sp>
        <p:nvSpPr>
          <p:cNvPr id="2" name="Rectangle: Rounded Corners 1">
            <a:extLst>
              <a:ext uri="{FF2B5EF4-FFF2-40B4-BE49-F238E27FC236}">
                <a16:creationId xmlns:a16="http://schemas.microsoft.com/office/drawing/2014/main" id="{C5263969-098F-A669-03D1-F43777E33C3B}"/>
              </a:ext>
            </a:extLst>
          </p:cNvPr>
          <p:cNvSpPr/>
          <p:nvPr/>
        </p:nvSpPr>
        <p:spPr>
          <a:xfrm>
            <a:off x="5451231" y="5345723"/>
            <a:ext cx="3859823" cy="593481"/>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55086468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E2103-8E22-DDE6-E37F-6C934099B0B8}"/>
              </a:ext>
            </a:extLst>
          </p:cNvPr>
          <p:cNvSpPr>
            <a:spLocks noGrp="1"/>
          </p:cNvSpPr>
          <p:nvPr>
            <p:ph type="title"/>
          </p:nvPr>
        </p:nvSpPr>
        <p:spPr>
          <a:xfrm>
            <a:off x="588263" y="457200"/>
            <a:ext cx="11018520" cy="861774"/>
          </a:xfrm>
        </p:spPr>
        <p:txBody>
          <a:bodyPr/>
          <a:lstStyle/>
          <a:p>
            <a:r>
              <a:rPr lang="en-US" sz="3200"/>
              <a:t>Machine Learning based recommendations in Access Reviews</a:t>
            </a:r>
            <a:br>
              <a:rPr lang="en-US" sz="3200"/>
            </a:br>
            <a:r>
              <a:rPr lang="en-US" sz="2400" spc="-50">
                <a:solidFill>
                  <a:schemeClr val="accent1"/>
                </a:solidFill>
                <a:latin typeface="Segoe UI Semibold"/>
                <a:cs typeface="Segoe UI" panose="020B0502040204020203" pitchFamily="34" charset="0"/>
              </a:rPr>
              <a:t>User-to-Group Affiliation</a:t>
            </a:r>
            <a:endParaRPr lang="en-US" sz="3200"/>
          </a:p>
        </p:txBody>
      </p:sp>
      <p:cxnSp>
        <p:nvCxnSpPr>
          <p:cNvPr id="3" name="Straight Connector 2">
            <a:extLst>
              <a:ext uri="{FF2B5EF4-FFF2-40B4-BE49-F238E27FC236}">
                <a16:creationId xmlns:a16="http://schemas.microsoft.com/office/drawing/2014/main" id="{3DB6BD51-28C4-A75B-F29A-908D502971E0}"/>
              </a:ext>
            </a:extLst>
          </p:cNvPr>
          <p:cNvCxnSpPr>
            <a:cxnSpLocks/>
          </p:cNvCxnSpPr>
          <p:nvPr/>
        </p:nvCxnSpPr>
        <p:spPr>
          <a:xfrm>
            <a:off x="883920" y="3927909"/>
            <a:ext cx="9144000" cy="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 name="Straight Connector 3">
            <a:extLst>
              <a:ext uri="{FF2B5EF4-FFF2-40B4-BE49-F238E27FC236}">
                <a16:creationId xmlns:a16="http://schemas.microsoft.com/office/drawing/2014/main" id="{03EEDD01-D483-7294-A5E5-2DB87494AF46}"/>
              </a:ext>
            </a:extLst>
          </p:cNvPr>
          <p:cNvCxnSpPr>
            <a:cxnSpLocks/>
          </p:cNvCxnSpPr>
          <p:nvPr/>
        </p:nvCxnSpPr>
        <p:spPr>
          <a:xfrm>
            <a:off x="6096000" y="2922069"/>
            <a:ext cx="0" cy="100584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5" name="Group 4">
            <a:extLst>
              <a:ext uri="{FF2B5EF4-FFF2-40B4-BE49-F238E27FC236}">
                <a16:creationId xmlns:a16="http://schemas.microsoft.com/office/drawing/2014/main" id="{ED4A7732-1D44-5E14-6D15-9E6DCFDC51C3}"/>
              </a:ext>
            </a:extLst>
          </p:cNvPr>
          <p:cNvGrpSpPr/>
          <p:nvPr/>
        </p:nvGrpSpPr>
        <p:grpSpPr>
          <a:xfrm>
            <a:off x="1584432" y="3767889"/>
            <a:ext cx="320040" cy="320040"/>
            <a:chOff x="5951900" y="4858778"/>
            <a:chExt cx="320040" cy="320040"/>
          </a:xfrm>
        </p:grpSpPr>
        <p:sp>
          <p:nvSpPr>
            <p:cNvPr id="6" name="Oval 5">
              <a:extLst>
                <a:ext uri="{FF2B5EF4-FFF2-40B4-BE49-F238E27FC236}">
                  <a16:creationId xmlns:a16="http://schemas.microsoft.com/office/drawing/2014/main" id="{F1290849-0875-16CA-7F04-27B3DB09066A}"/>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Shape 6">
              <a:extLst>
                <a:ext uri="{FF2B5EF4-FFF2-40B4-BE49-F238E27FC236}">
                  <a16:creationId xmlns:a16="http://schemas.microsoft.com/office/drawing/2014/main" id="{DA091DF1-74A4-E586-DBBB-BC6192EA70BC}"/>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8" name="TextBox 7">
            <a:extLst>
              <a:ext uri="{FF2B5EF4-FFF2-40B4-BE49-F238E27FC236}">
                <a16:creationId xmlns:a16="http://schemas.microsoft.com/office/drawing/2014/main" id="{44EF03DF-EF63-3A45-0DE8-EED820CCF1C3}"/>
              </a:ext>
            </a:extLst>
          </p:cNvPr>
          <p:cNvSpPr txBox="1"/>
          <p:nvPr/>
        </p:nvSpPr>
        <p:spPr>
          <a:xfrm>
            <a:off x="583140" y="4582616"/>
            <a:ext cx="2317975" cy="64633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spc="-3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Admins create Access Review to protect against breaches and stay compliant</a:t>
            </a:r>
          </a:p>
        </p:txBody>
      </p:sp>
      <p:grpSp>
        <p:nvGrpSpPr>
          <p:cNvPr id="9" name="Group 8">
            <a:extLst>
              <a:ext uri="{FF2B5EF4-FFF2-40B4-BE49-F238E27FC236}">
                <a16:creationId xmlns:a16="http://schemas.microsoft.com/office/drawing/2014/main" id="{EF682BB2-0B1C-441A-74BF-AFEEA8C4A82D}"/>
              </a:ext>
            </a:extLst>
          </p:cNvPr>
          <p:cNvGrpSpPr/>
          <p:nvPr/>
        </p:nvGrpSpPr>
        <p:grpSpPr>
          <a:xfrm>
            <a:off x="585217" y="3516429"/>
            <a:ext cx="822960" cy="822960"/>
            <a:chOff x="735940" y="2699976"/>
            <a:chExt cx="822960" cy="822960"/>
          </a:xfrm>
        </p:grpSpPr>
        <p:sp>
          <p:nvSpPr>
            <p:cNvPr id="10" name="Oval 9">
              <a:extLst>
                <a:ext uri="{FF2B5EF4-FFF2-40B4-BE49-F238E27FC236}">
                  <a16:creationId xmlns:a16="http://schemas.microsoft.com/office/drawing/2014/main" id="{D4728DD0-CE83-7B13-0AAB-37E3C8E8F691}"/>
                </a:ext>
              </a:extLst>
            </p:cNvPr>
            <p:cNvSpPr/>
            <p:nvPr/>
          </p:nvSpPr>
          <p:spPr bwMode="auto">
            <a:xfrm>
              <a:off x="735940" y="2699976"/>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11" name="Graphic 10">
              <a:extLst>
                <a:ext uri="{FF2B5EF4-FFF2-40B4-BE49-F238E27FC236}">
                  <a16:creationId xmlns:a16="http://schemas.microsoft.com/office/drawing/2014/main" id="{FBDAA76D-7559-4072-DBB4-B4C5694819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40911" y="2878277"/>
              <a:ext cx="413018" cy="413018"/>
            </a:xfrm>
            <a:prstGeom prst="rect">
              <a:avLst/>
            </a:prstGeom>
          </p:spPr>
        </p:pic>
      </p:grpSp>
      <p:sp>
        <p:nvSpPr>
          <p:cNvPr id="12" name="TextBox 11">
            <a:extLst>
              <a:ext uri="{FF2B5EF4-FFF2-40B4-BE49-F238E27FC236}">
                <a16:creationId xmlns:a16="http://schemas.microsoft.com/office/drawing/2014/main" id="{38960108-431B-9809-8374-0B6F138D45A2}"/>
              </a:ext>
            </a:extLst>
          </p:cNvPr>
          <p:cNvSpPr txBox="1"/>
          <p:nvPr/>
        </p:nvSpPr>
        <p:spPr>
          <a:xfrm>
            <a:off x="7933944" y="2596130"/>
            <a:ext cx="3607496" cy="430887"/>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Reviewers get data driven recommendations based on last sign in date and group affiliation</a:t>
            </a:r>
          </a:p>
        </p:txBody>
      </p:sp>
      <p:grpSp>
        <p:nvGrpSpPr>
          <p:cNvPr id="13" name="Group 12">
            <a:extLst>
              <a:ext uri="{FF2B5EF4-FFF2-40B4-BE49-F238E27FC236}">
                <a16:creationId xmlns:a16="http://schemas.microsoft.com/office/drawing/2014/main" id="{F052DC50-5978-0050-2B7D-66225E797822}"/>
              </a:ext>
            </a:extLst>
          </p:cNvPr>
          <p:cNvGrpSpPr/>
          <p:nvPr/>
        </p:nvGrpSpPr>
        <p:grpSpPr>
          <a:xfrm>
            <a:off x="2080727" y="3653589"/>
            <a:ext cx="548640" cy="548640"/>
            <a:chOff x="1890614" y="2837136"/>
            <a:chExt cx="548640" cy="548640"/>
          </a:xfrm>
        </p:grpSpPr>
        <p:sp>
          <p:nvSpPr>
            <p:cNvPr id="14" name="Oval 13">
              <a:extLst>
                <a:ext uri="{FF2B5EF4-FFF2-40B4-BE49-F238E27FC236}">
                  <a16:creationId xmlns:a16="http://schemas.microsoft.com/office/drawing/2014/main" id="{FF4424D7-AD2A-B3A0-DB06-3D66557E6C99}"/>
                </a:ext>
              </a:extLst>
            </p:cNvPr>
            <p:cNvSpPr/>
            <p:nvPr/>
          </p:nvSpPr>
          <p:spPr bwMode="auto">
            <a:xfrm>
              <a:off x="1890614" y="2837136"/>
              <a:ext cx="548640" cy="548640"/>
            </a:xfrm>
            <a:prstGeom prst="ellipse">
              <a:avLst/>
            </a:prstGeom>
            <a:solidFill>
              <a:schemeClr val="bg1"/>
            </a:solidFill>
            <a:ln w="508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15" name="Graphic 14">
              <a:extLst>
                <a:ext uri="{FF2B5EF4-FFF2-40B4-BE49-F238E27FC236}">
                  <a16:creationId xmlns:a16="http://schemas.microsoft.com/office/drawing/2014/main" id="{78EFD8F2-A306-11B3-22AF-B4F086BE6F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82171" y="2873835"/>
              <a:ext cx="438152" cy="438152"/>
            </a:xfrm>
            <a:prstGeom prst="rect">
              <a:avLst/>
            </a:prstGeom>
          </p:spPr>
        </p:pic>
      </p:grpSp>
      <p:sp>
        <p:nvSpPr>
          <p:cNvPr id="16" name="TextBox 15">
            <a:extLst>
              <a:ext uri="{FF2B5EF4-FFF2-40B4-BE49-F238E27FC236}">
                <a16:creationId xmlns:a16="http://schemas.microsoft.com/office/drawing/2014/main" id="{688D4646-2DC0-0D60-F7FC-E5C042CD9269}"/>
              </a:ext>
            </a:extLst>
          </p:cNvPr>
          <p:cNvSpPr txBox="1"/>
          <p:nvPr/>
        </p:nvSpPr>
        <p:spPr>
          <a:xfrm>
            <a:off x="2382578" y="1907614"/>
            <a:ext cx="2271346" cy="64633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Machine Learning uses organizational distance to calculate group affiliation</a:t>
            </a:r>
          </a:p>
        </p:txBody>
      </p:sp>
      <p:grpSp>
        <p:nvGrpSpPr>
          <p:cNvPr id="17" name="Group 16">
            <a:extLst>
              <a:ext uri="{FF2B5EF4-FFF2-40B4-BE49-F238E27FC236}">
                <a16:creationId xmlns:a16="http://schemas.microsoft.com/office/drawing/2014/main" id="{51E2EE70-8314-3DE1-04B2-3E23C42E70E6}"/>
              </a:ext>
            </a:extLst>
          </p:cNvPr>
          <p:cNvGrpSpPr/>
          <p:nvPr/>
        </p:nvGrpSpPr>
        <p:grpSpPr>
          <a:xfrm>
            <a:off x="4724400" y="1532222"/>
            <a:ext cx="2743200" cy="1371600"/>
            <a:chOff x="4724400" y="1577942"/>
            <a:chExt cx="2743200" cy="1371600"/>
          </a:xfrm>
        </p:grpSpPr>
        <p:sp>
          <p:nvSpPr>
            <p:cNvPr id="18" name="Rectangle: Rounded Corners 17">
              <a:extLst>
                <a:ext uri="{FF2B5EF4-FFF2-40B4-BE49-F238E27FC236}">
                  <a16:creationId xmlns:a16="http://schemas.microsoft.com/office/drawing/2014/main" id="{F7F72D7F-5384-2882-2809-ED0DB0D2B429}"/>
                </a:ext>
              </a:extLst>
            </p:cNvPr>
            <p:cNvSpPr/>
            <p:nvPr/>
          </p:nvSpPr>
          <p:spPr bwMode="auto">
            <a:xfrm>
              <a:off x="4724400" y="1577942"/>
              <a:ext cx="2743200" cy="1371600"/>
            </a:xfrm>
            <a:prstGeom prst="roundRect">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19" name="Group 18">
              <a:extLst>
                <a:ext uri="{FF2B5EF4-FFF2-40B4-BE49-F238E27FC236}">
                  <a16:creationId xmlns:a16="http://schemas.microsoft.com/office/drawing/2014/main" id="{F2FFF007-F151-9F73-A2C4-F29CFFFE60FB}"/>
                </a:ext>
              </a:extLst>
            </p:cNvPr>
            <p:cNvGrpSpPr/>
            <p:nvPr/>
          </p:nvGrpSpPr>
          <p:grpSpPr>
            <a:xfrm>
              <a:off x="4889658" y="1675672"/>
              <a:ext cx="2412684" cy="1140516"/>
              <a:chOff x="4889658" y="1685219"/>
              <a:chExt cx="2412684" cy="1140516"/>
            </a:xfrm>
          </p:grpSpPr>
          <p:grpSp>
            <p:nvGrpSpPr>
              <p:cNvPr id="20" name="Group 19">
                <a:extLst>
                  <a:ext uri="{FF2B5EF4-FFF2-40B4-BE49-F238E27FC236}">
                    <a16:creationId xmlns:a16="http://schemas.microsoft.com/office/drawing/2014/main" id="{75B30859-0BAA-02AC-01DA-21214A4A597A}"/>
                  </a:ext>
                </a:extLst>
              </p:cNvPr>
              <p:cNvGrpSpPr/>
              <p:nvPr/>
            </p:nvGrpSpPr>
            <p:grpSpPr>
              <a:xfrm>
                <a:off x="4889658" y="2638474"/>
                <a:ext cx="2412684" cy="187261"/>
                <a:chOff x="4889658" y="2651001"/>
                <a:chExt cx="2412684" cy="187261"/>
              </a:xfrm>
            </p:grpSpPr>
            <p:grpSp>
              <p:nvGrpSpPr>
                <p:cNvPr id="47" name="Group 46">
                  <a:extLst>
                    <a:ext uri="{FF2B5EF4-FFF2-40B4-BE49-F238E27FC236}">
                      <a16:creationId xmlns:a16="http://schemas.microsoft.com/office/drawing/2014/main" id="{B58AC6A3-A093-94D7-8CC4-1DB9756FD5E9}"/>
                    </a:ext>
                  </a:extLst>
                </p:cNvPr>
                <p:cNvGrpSpPr/>
                <p:nvPr/>
              </p:nvGrpSpPr>
              <p:grpSpPr>
                <a:xfrm>
                  <a:off x="4889658" y="2741107"/>
                  <a:ext cx="2412684" cy="0"/>
                  <a:chOff x="4889658" y="2507550"/>
                  <a:chExt cx="2412684" cy="0"/>
                </a:xfrm>
              </p:grpSpPr>
              <p:cxnSp>
                <p:nvCxnSpPr>
                  <p:cNvPr id="67" name="Straight Connector 66">
                    <a:extLst>
                      <a:ext uri="{FF2B5EF4-FFF2-40B4-BE49-F238E27FC236}">
                        <a16:creationId xmlns:a16="http://schemas.microsoft.com/office/drawing/2014/main" id="{D0542BCA-477B-6048-FB44-ABC309C40B2C}"/>
                      </a:ext>
                    </a:extLst>
                  </p:cNvPr>
                  <p:cNvCxnSpPr>
                    <a:cxnSpLocks/>
                  </p:cNvCxnSpPr>
                  <p:nvPr/>
                </p:nvCxnSpPr>
                <p:spPr>
                  <a:xfrm>
                    <a:off x="4889658" y="2507550"/>
                    <a:ext cx="1113283" cy="0"/>
                  </a:xfrm>
                  <a:prstGeom prst="line">
                    <a:avLst/>
                  </a:prstGeom>
                  <a:ln w="25400" cap="rnd">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D760EC7-4C02-4C3E-12A8-C5A139002822}"/>
                      </a:ext>
                    </a:extLst>
                  </p:cNvPr>
                  <p:cNvCxnSpPr>
                    <a:cxnSpLocks/>
                  </p:cNvCxnSpPr>
                  <p:nvPr/>
                </p:nvCxnSpPr>
                <p:spPr>
                  <a:xfrm>
                    <a:off x="6002941" y="2507550"/>
                    <a:ext cx="1299401" cy="0"/>
                  </a:xfrm>
                  <a:prstGeom prst="line">
                    <a:avLst/>
                  </a:prstGeom>
                  <a:ln w="25400" cap="rnd">
                    <a:gradFill flip="none" rotWithShape="1">
                      <a:gsLst>
                        <a:gs pos="9000">
                          <a:schemeClr val="accent3"/>
                        </a:gs>
                        <a:gs pos="0">
                          <a:schemeClr val="accent3"/>
                        </a:gs>
                        <a:gs pos="30000">
                          <a:schemeClr val="accent2"/>
                        </a:gs>
                        <a:gs pos="69000">
                          <a:srgbClr val="D83B01"/>
                        </a:gs>
                        <a:gs pos="100000">
                          <a:srgbClr val="D83B01"/>
                        </a:gs>
                      </a:gsLst>
                      <a:lin ang="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78650F00-6F09-4EA2-6BFE-DBF1E23711DF}"/>
                    </a:ext>
                  </a:extLst>
                </p:cNvPr>
                <p:cNvGrpSpPr/>
                <p:nvPr/>
              </p:nvGrpSpPr>
              <p:grpSpPr>
                <a:xfrm>
                  <a:off x="4910695" y="2672527"/>
                  <a:ext cx="137160" cy="165735"/>
                  <a:chOff x="5339422" y="2682141"/>
                  <a:chExt cx="137160" cy="165735"/>
                </a:xfrm>
              </p:grpSpPr>
              <p:sp>
                <p:nvSpPr>
                  <p:cNvPr id="65" name="Oval 64">
                    <a:extLst>
                      <a:ext uri="{FF2B5EF4-FFF2-40B4-BE49-F238E27FC236}">
                        <a16:creationId xmlns:a16="http://schemas.microsoft.com/office/drawing/2014/main" id="{0FBF08AC-1E05-57DD-66A6-201A2E42D005}"/>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6" name="Freeform: Shape 65">
                    <a:extLst>
                      <a:ext uri="{FF2B5EF4-FFF2-40B4-BE49-F238E27FC236}">
                        <a16:creationId xmlns:a16="http://schemas.microsoft.com/office/drawing/2014/main" id="{DDB82195-FAF5-86E8-693F-6CB1BD994972}"/>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49" name="Group 48">
                  <a:extLst>
                    <a:ext uri="{FF2B5EF4-FFF2-40B4-BE49-F238E27FC236}">
                      <a16:creationId xmlns:a16="http://schemas.microsoft.com/office/drawing/2014/main" id="{CC96784A-F156-6F8A-5C8F-B0A4644A805A}"/>
                    </a:ext>
                  </a:extLst>
                </p:cNvPr>
                <p:cNvGrpSpPr/>
                <p:nvPr/>
              </p:nvGrpSpPr>
              <p:grpSpPr>
                <a:xfrm>
                  <a:off x="5192635" y="2672527"/>
                  <a:ext cx="137160" cy="165735"/>
                  <a:chOff x="5339422" y="2682141"/>
                  <a:chExt cx="137160" cy="165735"/>
                </a:xfrm>
              </p:grpSpPr>
              <p:sp>
                <p:nvSpPr>
                  <p:cNvPr id="63" name="Oval 62">
                    <a:extLst>
                      <a:ext uri="{FF2B5EF4-FFF2-40B4-BE49-F238E27FC236}">
                        <a16:creationId xmlns:a16="http://schemas.microsoft.com/office/drawing/2014/main" id="{458E3F29-C9B6-CE8A-F855-B51421D722A1}"/>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4" name="Freeform: Shape 63">
                    <a:extLst>
                      <a:ext uri="{FF2B5EF4-FFF2-40B4-BE49-F238E27FC236}">
                        <a16:creationId xmlns:a16="http://schemas.microsoft.com/office/drawing/2014/main" id="{F69B24DF-441D-E6FC-4337-F93728D87007}"/>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0" name="Group 49">
                  <a:extLst>
                    <a:ext uri="{FF2B5EF4-FFF2-40B4-BE49-F238E27FC236}">
                      <a16:creationId xmlns:a16="http://schemas.microsoft.com/office/drawing/2014/main" id="{8A517335-8D02-6D16-240A-2B8D35D519F5}"/>
                    </a:ext>
                  </a:extLst>
                </p:cNvPr>
                <p:cNvGrpSpPr/>
                <p:nvPr/>
              </p:nvGrpSpPr>
              <p:grpSpPr>
                <a:xfrm>
                  <a:off x="5468860" y="2672527"/>
                  <a:ext cx="137160" cy="165735"/>
                  <a:chOff x="5339422" y="2682141"/>
                  <a:chExt cx="137160" cy="165735"/>
                </a:xfrm>
              </p:grpSpPr>
              <p:sp>
                <p:nvSpPr>
                  <p:cNvPr id="61" name="Oval 60">
                    <a:extLst>
                      <a:ext uri="{FF2B5EF4-FFF2-40B4-BE49-F238E27FC236}">
                        <a16:creationId xmlns:a16="http://schemas.microsoft.com/office/drawing/2014/main" id="{6979BEA6-14C3-65FB-64F2-3DF84FACAA4D}"/>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2" name="Freeform: Shape 61">
                    <a:extLst>
                      <a:ext uri="{FF2B5EF4-FFF2-40B4-BE49-F238E27FC236}">
                        <a16:creationId xmlns:a16="http://schemas.microsoft.com/office/drawing/2014/main" id="{CD3A729E-2E33-BDE5-497A-C67BA27DDBDD}"/>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1" name="Group 50">
                  <a:extLst>
                    <a:ext uri="{FF2B5EF4-FFF2-40B4-BE49-F238E27FC236}">
                      <a16:creationId xmlns:a16="http://schemas.microsoft.com/office/drawing/2014/main" id="{2CAF8152-A906-1827-A39F-9AF5368EC981}"/>
                    </a:ext>
                  </a:extLst>
                </p:cNvPr>
                <p:cNvGrpSpPr/>
                <p:nvPr/>
              </p:nvGrpSpPr>
              <p:grpSpPr>
                <a:xfrm>
                  <a:off x="5748895" y="2672527"/>
                  <a:ext cx="137160" cy="165735"/>
                  <a:chOff x="5339422" y="2682141"/>
                  <a:chExt cx="137160" cy="165735"/>
                </a:xfrm>
              </p:grpSpPr>
              <p:sp>
                <p:nvSpPr>
                  <p:cNvPr id="59" name="Oval 58">
                    <a:extLst>
                      <a:ext uri="{FF2B5EF4-FFF2-40B4-BE49-F238E27FC236}">
                        <a16:creationId xmlns:a16="http://schemas.microsoft.com/office/drawing/2014/main" id="{98CA1A25-4645-B4F1-0A8B-E6C1A7A81E8D}"/>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0" name="Freeform: Shape 59">
                    <a:extLst>
                      <a:ext uri="{FF2B5EF4-FFF2-40B4-BE49-F238E27FC236}">
                        <a16:creationId xmlns:a16="http://schemas.microsoft.com/office/drawing/2014/main" id="{B4E52BAE-EAA2-5B44-BE61-560B5B47C6E5}"/>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2" name="Group 51">
                  <a:extLst>
                    <a:ext uri="{FF2B5EF4-FFF2-40B4-BE49-F238E27FC236}">
                      <a16:creationId xmlns:a16="http://schemas.microsoft.com/office/drawing/2014/main" id="{C53F60B8-3F3D-3F60-B482-30EE4F8FE9F3}"/>
                    </a:ext>
                  </a:extLst>
                </p:cNvPr>
                <p:cNvGrpSpPr/>
                <p:nvPr/>
              </p:nvGrpSpPr>
              <p:grpSpPr>
                <a:xfrm>
                  <a:off x="7119462" y="2651001"/>
                  <a:ext cx="182880" cy="182880"/>
                  <a:chOff x="7120968" y="2652906"/>
                  <a:chExt cx="182880" cy="182880"/>
                </a:xfrm>
              </p:grpSpPr>
              <p:sp>
                <p:nvSpPr>
                  <p:cNvPr id="53" name="Oval 52">
                    <a:extLst>
                      <a:ext uri="{FF2B5EF4-FFF2-40B4-BE49-F238E27FC236}">
                        <a16:creationId xmlns:a16="http://schemas.microsoft.com/office/drawing/2014/main" id="{601F1590-A59D-98CB-E8DC-68DA8F50A83C}"/>
                      </a:ext>
                    </a:extLst>
                  </p:cNvPr>
                  <p:cNvSpPr>
                    <a:spLocks/>
                  </p:cNvSpPr>
                  <p:nvPr/>
                </p:nvSpPr>
                <p:spPr bwMode="auto">
                  <a:xfrm>
                    <a:off x="7120968" y="2652906"/>
                    <a:ext cx="182880" cy="182880"/>
                  </a:xfrm>
                  <a:prstGeom prst="ellipse">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54" name="Group 53">
                    <a:extLst>
                      <a:ext uri="{FF2B5EF4-FFF2-40B4-BE49-F238E27FC236}">
                        <a16:creationId xmlns:a16="http://schemas.microsoft.com/office/drawing/2014/main" id="{AA5718E9-EC87-40DA-4E2A-81CFF812D31B}"/>
                      </a:ext>
                    </a:extLst>
                  </p:cNvPr>
                  <p:cNvGrpSpPr>
                    <a:grpSpLocks noChangeAspect="1"/>
                  </p:cNvGrpSpPr>
                  <p:nvPr/>
                </p:nvGrpSpPr>
                <p:grpSpPr>
                  <a:xfrm>
                    <a:off x="7149924" y="2685672"/>
                    <a:ext cx="109728" cy="138303"/>
                    <a:chOff x="1079856" y="1986996"/>
                    <a:chExt cx="914400" cy="1152525"/>
                  </a:xfrm>
                </p:grpSpPr>
                <p:sp>
                  <p:nvSpPr>
                    <p:cNvPr id="55" name="Rectangle 54">
                      <a:extLst>
                        <a:ext uri="{FF2B5EF4-FFF2-40B4-BE49-F238E27FC236}">
                          <a16:creationId xmlns:a16="http://schemas.microsoft.com/office/drawing/2014/main" id="{DE1C59C6-AE0E-46CA-25FE-2BE979710BB2}"/>
                        </a:ext>
                      </a:extLst>
                    </p:cNvPr>
                    <p:cNvSpPr/>
                    <p:nvPr/>
                  </p:nvSpPr>
                  <p:spPr bwMode="auto">
                    <a:xfrm>
                      <a:off x="1079856" y="2225121"/>
                      <a:ext cx="914400" cy="9144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56" name="Group 55">
                      <a:extLst>
                        <a:ext uri="{FF2B5EF4-FFF2-40B4-BE49-F238E27FC236}">
                          <a16:creationId xmlns:a16="http://schemas.microsoft.com/office/drawing/2014/main" id="{8FD0F1B4-27E3-14CE-12C8-EEE1BC1FD713}"/>
                        </a:ext>
                      </a:extLst>
                    </p:cNvPr>
                    <p:cNvGrpSpPr>
                      <a:grpSpLocks noChangeAspect="1"/>
                    </p:cNvGrpSpPr>
                    <p:nvPr/>
                  </p:nvGrpSpPr>
                  <p:grpSpPr>
                    <a:xfrm>
                      <a:off x="1079856" y="1986996"/>
                      <a:ext cx="914400" cy="914400"/>
                      <a:chOff x="1241943" y="2116948"/>
                      <a:chExt cx="914400" cy="914400"/>
                    </a:xfrm>
                  </p:grpSpPr>
                  <p:pic>
                    <p:nvPicPr>
                      <p:cNvPr id="57" name="Graphic 56">
                        <a:extLst>
                          <a:ext uri="{FF2B5EF4-FFF2-40B4-BE49-F238E27FC236}">
                            <a16:creationId xmlns:a16="http://schemas.microsoft.com/office/drawing/2014/main" id="{DB56CDC7-8F6A-512B-D772-24C6876B7A1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241943" y="2116948"/>
                        <a:ext cx="914400" cy="914400"/>
                      </a:xfrm>
                      <a:prstGeom prst="rect">
                        <a:avLst/>
                      </a:prstGeom>
                    </p:spPr>
                  </p:pic>
                  <p:sp>
                    <p:nvSpPr>
                      <p:cNvPr id="58" name="Freeform: Shape 57">
                        <a:extLst>
                          <a:ext uri="{FF2B5EF4-FFF2-40B4-BE49-F238E27FC236}">
                            <a16:creationId xmlns:a16="http://schemas.microsoft.com/office/drawing/2014/main" id="{77C7412D-BB9B-6F88-CF8C-BED3CA1D11F5}"/>
                          </a:ext>
                        </a:extLst>
                      </p:cNvPr>
                      <p:cNvSpPr/>
                      <p:nvPr/>
                    </p:nvSpPr>
                    <p:spPr bwMode="auto">
                      <a:xfrm>
                        <a:off x="1893476" y="2761981"/>
                        <a:ext cx="257175" cy="257175"/>
                      </a:xfrm>
                      <a:custGeom>
                        <a:avLst/>
                        <a:gdLst>
                          <a:gd name="connsiteX0" fmla="*/ 28575 w 257175"/>
                          <a:gd name="connsiteY0" fmla="*/ 0 h 257175"/>
                          <a:gd name="connsiteX1" fmla="*/ 48666 w 257175"/>
                          <a:gd name="connsiteY1" fmla="*/ 8483 h 257175"/>
                          <a:gd name="connsiteX2" fmla="*/ 128587 w 257175"/>
                          <a:gd name="connsiteY2" fmla="*/ 87957 h 257175"/>
                          <a:gd name="connsiteX3" fmla="*/ 208508 w 257175"/>
                          <a:gd name="connsiteY3" fmla="*/ 8483 h 257175"/>
                          <a:gd name="connsiteX4" fmla="*/ 228600 w 257175"/>
                          <a:gd name="connsiteY4" fmla="*/ 0 h 257175"/>
                          <a:gd name="connsiteX5" fmla="*/ 248691 w 257175"/>
                          <a:gd name="connsiteY5" fmla="*/ 8483 h 257175"/>
                          <a:gd name="connsiteX6" fmla="*/ 257175 w 257175"/>
                          <a:gd name="connsiteY6" fmla="*/ 28575 h 257175"/>
                          <a:gd name="connsiteX7" fmla="*/ 248691 w 257175"/>
                          <a:gd name="connsiteY7" fmla="*/ 48666 h 257175"/>
                          <a:gd name="connsiteX8" fmla="*/ 169217 w 257175"/>
                          <a:gd name="connsiteY8" fmla="*/ 128587 h 257175"/>
                          <a:gd name="connsiteX9" fmla="*/ 248691 w 257175"/>
                          <a:gd name="connsiteY9" fmla="*/ 208508 h 257175"/>
                          <a:gd name="connsiteX10" fmla="*/ 257175 w 257175"/>
                          <a:gd name="connsiteY10" fmla="*/ 228600 h 257175"/>
                          <a:gd name="connsiteX11" fmla="*/ 248691 w 257175"/>
                          <a:gd name="connsiteY11" fmla="*/ 248691 h 257175"/>
                          <a:gd name="connsiteX12" fmla="*/ 228600 w 257175"/>
                          <a:gd name="connsiteY12" fmla="*/ 257175 h 257175"/>
                          <a:gd name="connsiteX13" fmla="*/ 208508 w 257175"/>
                          <a:gd name="connsiteY13" fmla="*/ 248691 h 257175"/>
                          <a:gd name="connsiteX14" fmla="*/ 128587 w 257175"/>
                          <a:gd name="connsiteY14" fmla="*/ 168771 h 257175"/>
                          <a:gd name="connsiteX15" fmla="*/ 48666 w 257175"/>
                          <a:gd name="connsiteY15" fmla="*/ 248691 h 257175"/>
                          <a:gd name="connsiteX16" fmla="*/ 28575 w 257175"/>
                          <a:gd name="connsiteY16" fmla="*/ 257175 h 257175"/>
                          <a:gd name="connsiteX17" fmla="*/ 8483 w 257175"/>
                          <a:gd name="connsiteY17" fmla="*/ 248691 h 257175"/>
                          <a:gd name="connsiteX18" fmla="*/ 0 w 257175"/>
                          <a:gd name="connsiteY18" fmla="*/ 228600 h 257175"/>
                          <a:gd name="connsiteX19" fmla="*/ 8483 w 257175"/>
                          <a:gd name="connsiteY19" fmla="*/ 208508 h 257175"/>
                          <a:gd name="connsiteX20" fmla="*/ 88403 w 257175"/>
                          <a:gd name="connsiteY20" fmla="*/ 128587 h 257175"/>
                          <a:gd name="connsiteX21" fmla="*/ 8483 w 257175"/>
                          <a:gd name="connsiteY21" fmla="*/ 48666 h 257175"/>
                          <a:gd name="connsiteX22" fmla="*/ 0 w 257175"/>
                          <a:gd name="connsiteY22" fmla="*/ 28575 h 257175"/>
                          <a:gd name="connsiteX23" fmla="*/ 8483 w 257175"/>
                          <a:gd name="connsiteY23" fmla="*/ 8483 h 257175"/>
                          <a:gd name="connsiteX24" fmla="*/ 28575 w 257175"/>
                          <a:gd name="connsiteY24" fmla="*/ 0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7175" h="257175">
                            <a:moveTo>
                              <a:pt x="28575" y="0"/>
                            </a:moveTo>
                            <a:cubicBezTo>
                              <a:pt x="36312" y="0"/>
                              <a:pt x="43009" y="2826"/>
                              <a:pt x="48666" y="8483"/>
                            </a:cubicBezTo>
                            <a:lnTo>
                              <a:pt x="128587" y="87957"/>
                            </a:lnTo>
                            <a:lnTo>
                              <a:pt x="208508" y="8483"/>
                            </a:lnTo>
                            <a:cubicBezTo>
                              <a:pt x="214165" y="2826"/>
                              <a:pt x="220862" y="0"/>
                              <a:pt x="228600" y="0"/>
                            </a:cubicBezTo>
                            <a:cubicBezTo>
                              <a:pt x="236337" y="0"/>
                              <a:pt x="243034" y="2826"/>
                              <a:pt x="248691" y="8483"/>
                            </a:cubicBezTo>
                            <a:cubicBezTo>
                              <a:pt x="254348" y="14140"/>
                              <a:pt x="257175" y="20837"/>
                              <a:pt x="257175" y="28575"/>
                            </a:cubicBezTo>
                            <a:cubicBezTo>
                              <a:pt x="257175" y="36312"/>
                              <a:pt x="254348" y="43009"/>
                              <a:pt x="248691" y="48666"/>
                            </a:cubicBezTo>
                            <a:lnTo>
                              <a:pt x="169217" y="128587"/>
                            </a:lnTo>
                            <a:lnTo>
                              <a:pt x="248691" y="208508"/>
                            </a:lnTo>
                            <a:cubicBezTo>
                              <a:pt x="254348" y="214165"/>
                              <a:pt x="257175" y="220862"/>
                              <a:pt x="257175" y="228600"/>
                            </a:cubicBezTo>
                            <a:cubicBezTo>
                              <a:pt x="257175" y="236337"/>
                              <a:pt x="254348" y="243034"/>
                              <a:pt x="248691" y="248691"/>
                            </a:cubicBezTo>
                            <a:cubicBezTo>
                              <a:pt x="243034" y="254348"/>
                              <a:pt x="236337" y="257175"/>
                              <a:pt x="228600" y="257175"/>
                            </a:cubicBezTo>
                            <a:cubicBezTo>
                              <a:pt x="220862" y="257175"/>
                              <a:pt x="214165" y="254348"/>
                              <a:pt x="208508" y="248691"/>
                            </a:cubicBezTo>
                            <a:lnTo>
                              <a:pt x="128587" y="168771"/>
                            </a:lnTo>
                            <a:lnTo>
                              <a:pt x="48666" y="248691"/>
                            </a:lnTo>
                            <a:cubicBezTo>
                              <a:pt x="43009" y="254348"/>
                              <a:pt x="36312" y="257175"/>
                              <a:pt x="28575" y="257175"/>
                            </a:cubicBezTo>
                            <a:cubicBezTo>
                              <a:pt x="20837" y="257175"/>
                              <a:pt x="14140" y="254348"/>
                              <a:pt x="8483" y="248691"/>
                            </a:cubicBezTo>
                            <a:cubicBezTo>
                              <a:pt x="2826" y="243034"/>
                              <a:pt x="0" y="236337"/>
                              <a:pt x="0" y="228600"/>
                            </a:cubicBezTo>
                            <a:cubicBezTo>
                              <a:pt x="0" y="220862"/>
                              <a:pt x="2826" y="214165"/>
                              <a:pt x="8483" y="208508"/>
                            </a:cubicBezTo>
                            <a:lnTo>
                              <a:pt x="88403" y="128587"/>
                            </a:lnTo>
                            <a:lnTo>
                              <a:pt x="8483" y="48666"/>
                            </a:lnTo>
                            <a:cubicBezTo>
                              <a:pt x="2826" y="43009"/>
                              <a:pt x="0" y="36312"/>
                              <a:pt x="0" y="28575"/>
                            </a:cubicBezTo>
                            <a:cubicBezTo>
                              <a:pt x="0" y="20837"/>
                              <a:pt x="2826" y="14140"/>
                              <a:pt x="8483" y="8483"/>
                            </a:cubicBezTo>
                            <a:cubicBezTo>
                              <a:pt x="14140" y="2826"/>
                              <a:pt x="20837" y="0"/>
                              <a:pt x="28575"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grpSp>
          </p:grpSp>
          <p:grpSp>
            <p:nvGrpSpPr>
              <p:cNvPr id="21" name="Group 20">
                <a:extLst>
                  <a:ext uri="{FF2B5EF4-FFF2-40B4-BE49-F238E27FC236}">
                    <a16:creationId xmlns:a16="http://schemas.microsoft.com/office/drawing/2014/main" id="{5E9595C9-1E28-6E23-C799-F4CD86FE0AE7}"/>
                  </a:ext>
                </a:extLst>
              </p:cNvPr>
              <p:cNvGrpSpPr/>
              <p:nvPr/>
            </p:nvGrpSpPr>
            <p:grpSpPr>
              <a:xfrm>
                <a:off x="4889658" y="1685219"/>
                <a:ext cx="2412684" cy="941141"/>
                <a:chOff x="4889658" y="1685219"/>
                <a:chExt cx="2412684" cy="941141"/>
              </a:xfrm>
            </p:grpSpPr>
            <p:sp>
              <p:nvSpPr>
                <p:cNvPr id="22" name="Rectangle: Rounded Corners 21">
                  <a:extLst>
                    <a:ext uri="{FF2B5EF4-FFF2-40B4-BE49-F238E27FC236}">
                      <a16:creationId xmlns:a16="http://schemas.microsoft.com/office/drawing/2014/main" id="{F841C61C-F25E-2F5E-5B32-74AC47A0D8C7}"/>
                    </a:ext>
                  </a:extLst>
                </p:cNvPr>
                <p:cNvSpPr/>
                <p:nvPr/>
              </p:nvSpPr>
              <p:spPr bwMode="auto">
                <a:xfrm>
                  <a:off x="6373903" y="2253666"/>
                  <a:ext cx="842620" cy="332509"/>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cxnSp>
              <p:nvCxnSpPr>
                <p:cNvPr id="23" name="Straight Connector 22">
                  <a:extLst>
                    <a:ext uri="{FF2B5EF4-FFF2-40B4-BE49-F238E27FC236}">
                      <a16:creationId xmlns:a16="http://schemas.microsoft.com/office/drawing/2014/main" id="{4029792B-08AE-FC85-F016-6AED952273B9}"/>
                    </a:ext>
                  </a:extLst>
                </p:cNvPr>
                <p:cNvCxnSpPr>
                  <a:cxnSpLocks/>
                </p:cNvCxnSpPr>
                <p:nvPr/>
              </p:nvCxnSpPr>
              <p:spPr>
                <a:xfrm>
                  <a:off x="6654260" y="2253666"/>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4" name="Straight Connector 23">
                  <a:extLst>
                    <a:ext uri="{FF2B5EF4-FFF2-40B4-BE49-F238E27FC236}">
                      <a16:creationId xmlns:a16="http://schemas.microsoft.com/office/drawing/2014/main" id="{C3F0875B-B592-4AFB-1D13-460355793DAD}"/>
                    </a:ext>
                  </a:extLst>
                </p:cNvPr>
                <p:cNvCxnSpPr>
                  <a:cxnSpLocks/>
                </p:cNvCxnSpPr>
                <p:nvPr/>
              </p:nvCxnSpPr>
              <p:spPr>
                <a:xfrm>
                  <a:off x="6932581" y="2253666"/>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5" name="Straight Connector 24">
                  <a:extLst>
                    <a:ext uri="{FF2B5EF4-FFF2-40B4-BE49-F238E27FC236}">
                      <a16:creationId xmlns:a16="http://schemas.microsoft.com/office/drawing/2014/main" id="{7163BE58-6762-5063-BE7E-3FF7F8C13FA1}"/>
                    </a:ext>
                  </a:extLst>
                </p:cNvPr>
                <p:cNvCxnSpPr>
                  <a:cxnSpLocks/>
                  <a:endCxn id="22" idx="0"/>
                </p:cNvCxnSpPr>
                <p:nvPr/>
              </p:nvCxnSpPr>
              <p:spPr>
                <a:xfrm>
                  <a:off x="6795213" y="2145601"/>
                  <a:ext cx="0" cy="10806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6" name="Straight Connector 25">
                  <a:extLst>
                    <a:ext uri="{FF2B5EF4-FFF2-40B4-BE49-F238E27FC236}">
                      <a16:creationId xmlns:a16="http://schemas.microsoft.com/office/drawing/2014/main" id="{7585893D-A1D2-B12E-A0A4-D00D0581FBF9}"/>
                    </a:ext>
                  </a:extLst>
                </p:cNvPr>
                <p:cNvCxnSpPr>
                  <a:cxnSpLocks/>
                </p:cNvCxnSpPr>
                <p:nvPr/>
              </p:nvCxnSpPr>
              <p:spPr>
                <a:xfrm>
                  <a:off x="5259419" y="2253667"/>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27" name="Rectangle: Rounded Corners 26">
                  <a:extLst>
                    <a:ext uri="{FF2B5EF4-FFF2-40B4-BE49-F238E27FC236}">
                      <a16:creationId xmlns:a16="http://schemas.microsoft.com/office/drawing/2014/main" id="{359BB520-9DF2-3F26-E429-9D4B07A3FB8C}"/>
                    </a:ext>
                  </a:extLst>
                </p:cNvPr>
                <p:cNvSpPr/>
                <p:nvPr/>
              </p:nvSpPr>
              <p:spPr bwMode="auto">
                <a:xfrm>
                  <a:off x="4979275" y="2253667"/>
                  <a:ext cx="1115106" cy="332509"/>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cxnSp>
              <p:nvCxnSpPr>
                <p:cNvPr id="28" name="Straight Connector 27">
                  <a:extLst>
                    <a:ext uri="{FF2B5EF4-FFF2-40B4-BE49-F238E27FC236}">
                      <a16:creationId xmlns:a16="http://schemas.microsoft.com/office/drawing/2014/main" id="{EC24527C-B97F-BDA3-1A52-5189D5F6863A}"/>
                    </a:ext>
                  </a:extLst>
                </p:cNvPr>
                <p:cNvCxnSpPr>
                  <a:cxnSpLocks/>
                </p:cNvCxnSpPr>
                <p:nvPr/>
              </p:nvCxnSpPr>
              <p:spPr>
                <a:xfrm>
                  <a:off x="5536828" y="2145602"/>
                  <a:ext cx="0" cy="274320"/>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9" name="Straight Connector 28">
                  <a:extLst>
                    <a:ext uri="{FF2B5EF4-FFF2-40B4-BE49-F238E27FC236}">
                      <a16:creationId xmlns:a16="http://schemas.microsoft.com/office/drawing/2014/main" id="{08ADBD7B-8C62-1093-CCAA-B516DC1941DF}"/>
                    </a:ext>
                  </a:extLst>
                </p:cNvPr>
                <p:cNvCxnSpPr>
                  <a:cxnSpLocks/>
                </p:cNvCxnSpPr>
                <p:nvPr/>
              </p:nvCxnSpPr>
              <p:spPr>
                <a:xfrm>
                  <a:off x="5816061" y="2253667"/>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30" name="Rectangle: Rounded Corners 29">
                  <a:extLst>
                    <a:ext uri="{FF2B5EF4-FFF2-40B4-BE49-F238E27FC236}">
                      <a16:creationId xmlns:a16="http://schemas.microsoft.com/office/drawing/2014/main" id="{A76B1F94-B15B-6FBE-A12E-87B615FBA58B}"/>
                    </a:ext>
                  </a:extLst>
                </p:cNvPr>
                <p:cNvSpPr/>
                <p:nvPr/>
              </p:nvSpPr>
              <p:spPr bwMode="auto">
                <a:xfrm>
                  <a:off x="5536828" y="1925925"/>
                  <a:ext cx="1259782" cy="239880"/>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1" name="Rectangle 30">
                  <a:extLst>
                    <a:ext uri="{FF2B5EF4-FFF2-40B4-BE49-F238E27FC236}">
                      <a16:creationId xmlns:a16="http://schemas.microsoft.com/office/drawing/2014/main" id="{1FD063B9-C4F5-2C5D-7B5C-D06806CF38C4}"/>
                    </a:ext>
                  </a:extLst>
                </p:cNvPr>
                <p:cNvSpPr/>
                <p:nvPr/>
              </p:nvSpPr>
              <p:spPr bwMode="auto">
                <a:xfrm>
                  <a:off x="5522880" y="1999551"/>
                  <a:ext cx="1291295" cy="19950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2" name="Graphic 31">
                  <a:extLst>
                    <a:ext uri="{FF2B5EF4-FFF2-40B4-BE49-F238E27FC236}">
                      <a16:creationId xmlns:a16="http://schemas.microsoft.com/office/drawing/2014/main" id="{6FDB7E15-B593-5446-ED64-F9122A72F96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442715" y="2009173"/>
                  <a:ext cx="182880" cy="182880"/>
                </a:xfrm>
                <a:prstGeom prst="rect">
                  <a:avLst/>
                </a:prstGeom>
              </p:spPr>
            </p:pic>
            <p:pic>
              <p:nvPicPr>
                <p:cNvPr id="33" name="Graphic 32">
                  <a:extLst>
                    <a:ext uri="{FF2B5EF4-FFF2-40B4-BE49-F238E27FC236}">
                      <a16:creationId xmlns:a16="http://schemas.microsoft.com/office/drawing/2014/main" id="{482D3123-14EE-E73C-F633-E5B13DB8F9D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703773" y="2009173"/>
                  <a:ext cx="182880" cy="182880"/>
                </a:xfrm>
                <a:prstGeom prst="rect">
                  <a:avLst/>
                </a:prstGeom>
              </p:spPr>
            </p:pic>
            <p:cxnSp>
              <p:nvCxnSpPr>
                <p:cNvPr id="34" name="Straight Connector 33">
                  <a:extLst>
                    <a:ext uri="{FF2B5EF4-FFF2-40B4-BE49-F238E27FC236}">
                      <a16:creationId xmlns:a16="http://schemas.microsoft.com/office/drawing/2014/main" id="{BBEADE20-5638-8F71-5938-C60C5F06C843}"/>
                    </a:ext>
                  </a:extLst>
                </p:cNvPr>
                <p:cNvCxnSpPr>
                  <a:cxnSpLocks/>
                </p:cNvCxnSpPr>
                <p:nvPr/>
              </p:nvCxnSpPr>
              <p:spPr>
                <a:xfrm>
                  <a:off x="6166719" y="1875092"/>
                  <a:ext cx="0" cy="45720"/>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pic>
              <p:nvPicPr>
                <p:cNvPr id="35" name="Graphic 34">
                  <a:extLst>
                    <a:ext uri="{FF2B5EF4-FFF2-40B4-BE49-F238E27FC236}">
                      <a16:creationId xmlns:a16="http://schemas.microsoft.com/office/drawing/2014/main" id="{A447C99F-FCF2-EB3C-5085-76FA0CF47B9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75279" y="1685219"/>
                  <a:ext cx="182880" cy="182880"/>
                </a:xfrm>
                <a:prstGeom prst="rect">
                  <a:avLst/>
                </a:prstGeom>
              </p:spPr>
            </p:pic>
            <p:sp>
              <p:nvSpPr>
                <p:cNvPr id="36" name="Rectangle 35">
                  <a:extLst>
                    <a:ext uri="{FF2B5EF4-FFF2-40B4-BE49-F238E27FC236}">
                      <a16:creationId xmlns:a16="http://schemas.microsoft.com/office/drawing/2014/main" id="{BDAF8C6D-8B76-F441-FC31-F8EC96F0CE38}"/>
                    </a:ext>
                  </a:extLst>
                </p:cNvPr>
                <p:cNvSpPr/>
                <p:nvPr/>
              </p:nvSpPr>
              <p:spPr bwMode="auto">
                <a:xfrm>
                  <a:off x="6360873" y="2323466"/>
                  <a:ext cx="868680" cy="30289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7" name="Graphic 36">
                  <a:extLst>
                    <a:ext uri="{FF2B5EF4-FFF2-40B4-BE49-F238E27FC236}">
                      <a16:creationId xmlns:a16="http://schemas.microsoft.com/office/drawing/2014/main" id="{22C093B5-2F67-4D4A-BF85-0CA02749FA6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284499" y="2350705"/>
                  <a:ext cx="182880" cy="182880"/>
                </a:xfrm>
                <a:prstGeom prst="rect">
                  <a:avLst/>
                </a:prstGeom>
              </p:spPr>
            </p:pic>
            <p:pic>
              <p:nvPicPr>
                <p:cNvPr id="38" name="Graphic 37">
                  <a:extLst>
                    <a:ext uri="{FF2B5EF4-FFF2-40B4-BE49-F238E27FC236}">
                      <a16:creationId xmlns:a16="http://schemas.microsoft.com/office/drawing/2014/main" id="{AE5BE990-3197-00AD-1C67-5014CDE7EFC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562820" y="2350705"/>
                  <a:ext cx="182880" cy="182880"/>
                </a:xfrm>
                <a:prstGeom prst="rect">
                  <a:avLst/>
                </a:prstGeom>
              </p:spPr>
            </p:pic>
            <p:pic>
              <p:nvPicPr>
                <p:cNvPr id="39" name="Graphic 38">
                  <a:extLst>
                    <a:ext uri="{FF2B5EF4-FFF2-40B4-BE49-F238E27FC236}">
                      <a16:creationId xmlns:a16="http://schemas.microsoft.com/office/drawing/2014/main" id="{507BA241-DC08-020E-711D-14A06085D71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841141" y="2350705"/>
                  <a:ext cx="182880" cy="182880"/>
                </a:xfrm>
                <a:prstGeom prst="rect">
                  <a:avLst/>
                </a:prstGeom>
              </p:spPr>
            </p:pic>
            <p:pic>
              <p:nvPicPr>
                <p:cNvPr id="40" name="Graphic 39">
                  <a:extLst>
                    <a:ext uri="{FF2B5EF4-FFF2-40B4-BE49-F238E27FC236}">
                      <a16:creationId xmlns:a16="http://schemas.microsoft.com/office/drawing/2014/main" id="{41CDE9C5-EADE-D6A6-9708-962E45ED6D1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119462" y="2350705"/>
                  <a:ext cx="182880" cy="182880"/>
                </a:xfrm>
                <a:prstGeom prst="rect">
                  <a:avLst/>
                </a:prstGeom>
              </p:spPr>
            </p:pic>
            <p:sp>
              <p:nvSpPr>
                <p:cNvPr id="41" name="Rectangle 40">
                  <a:extLst>
                    <a:ext uri="{FF2B5EF4-FFF2-40B4-BE49-F238E27FC236}">
                      <a16:creationId xmlns:a16="http://schemas.microsoft.com/office/drawing/2014/main" id="{AF805594-8FD4-BE7E-3902-BF9E1014BBD9}"/>
                    </a:ext>
                  </a:extLst>
                </p:cNvPr>
                <p:cNvSpPr/>
                <p:nvPr/>
              </p:nvSpPr>
              <p:spPr bwMode="auto">
                <a:xfrm>
                  <a:off x="4965328" y="2323465"/>
                  <a:ext cx="1143000" cy="30289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2" name="Graphic 41">
                  <a:extLst>
                    <a:ext uri="{FF2B5EF4-FFF2-40B4-BE49-F238E27FC236}">
                      <a16:creationId xmlns:a16="http://schemas.microsoft.com/office/drawing/2014/main" id="{2BCB2B08-C904-4950-8EB0-DFA8A0F3609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02941" y="2350705"/>
                  <a:ext cx="182880" cy="182880"/>
                </a:xfrm>
                <a:prstGeom prst="rect">
                  <a:avLst/>
                </a:prstGeom>
              </p:spPr>
            </p:pic>
            <p:pic>
              <p:nvPicPr>
                <p:cNvPr id="43" name="Graphic 42">
                  <a:extLst>
                    <a:ext uri="{FF2B5EF4-FFF2-40B4-BE49-F238E27FC236}">
                      <a16:creationId xmlns:a16="http://schemas.microsoft.com/office/drawing/2014/main" id="{298B0541-4C9B-F48E-2856-5CFB776F6B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889658" y="2350705"/>
                  <a:ext cx="182880" cy="182880"/>
                </a:xfrm>
                <a:prstGeom prst="rect">
                  <a:avLst/>
                </a:prstGeom>
              </p:spPr>
            </p:pic>
            <p:pic>
              <p:nvPicPr>
                <p:cNvPr id="44" name="Graphic 43">
                  <a:extLst>
                    <a:ext uri="{FF2B5EF4-FFF2-40B4-BE49-F238E27FC236}">
                      <a16:creationId xmlns:a16="http://schemas.microsoft.com/office/drawing/2014/main" id="{B9C9ABB9-50DA-8C83-064C-E6D44AF2DDE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167979" y="2350705"/>
                  <a:ext cx="182880" cy="182880"/>
                </a:xfrm>
                <a:prstGeom prst="rect">
                  <a:avLst/>
                </a:prstGeom>
              </p:spPr>
            </p:pic>
            <p:pic>
              <p:nvPicPr>
                <p:cNvPr id="45" name="Graphic 44">
                  <a:extLst>
                    <a:ext uri="{FF2B5EF4-FFF2-40B4-BE49-F238E27FC236}">
                      <a16:creationId xmlns:a16="http://schemas.microsoft.com/office/drawing/2014/main" id="{E19CF219-D92F-EB09-6CD1-70A401FB320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446300" y="2350705"/>
                  <a:ext cx="182880" cy="182880"/>
                </a:xfrm>
                <a:prstGeom prst="rect">
                  <a:avLst/>
                </a:prstGeom>
              </p:spPr>
            </p:pic>
            <p:pic>
              <p:nvPicPr>
                <p:cNvPr id="46" name="Graphic 45">
                  <a:extLst>
                    <a:ext uri="{FF2B5EF4-FFF2-40B4-BE49-F238E27FC236}">
                      <a16:creationId xmlns:a16="http://schemas.microsoft.com/office/drawing/2014/main" id="{61077E04-05D9-EF7B-B9A7-530809FE99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724621" y="2350705"/>
                  <a:ext cx="182880" cy="182880"/>
                </a:xfrm>
                <a:prstGeom prst="rect">
                  <a:avLst/>
                </a:prstGeom>
              </p:spPr>
            </p:pic>
          </p:grpSp>
        </p:grpSp>
      </p:grpSp>
      <p:grpSp>
        <p:nvGrpSpPr>
          <p:cNvPr id="69" name="Group 68">
            <a:extLst>
              <a:ext uri="{FF2B5EF4-FFF2-40B4-BE49-F238E27FC236}">
                <a16:creationId xmlns:a16="http://schemas.microsoft.com/office/drawing/2014/main" id="{74B20594-D6DB-391D-EA7C-BB6B1E1273AA}"/>
              </a:ext>
            </a:extLst>
          </p:cNvPr>
          <p:cNvGrpSpPr/>
          <p:nvPr/>
        </p:nvGrpSpPr>
        <p:grpSpPr>
          <a:xfrm>
            <a:off x="5684520" y="3513994"/>
            <a:ext cx="822960" cy="822960"/>
            <a:chOff x="2709923" y="2172526"/>
            <a:chExt cx="822960" cy="822960"/>
          </a:xfrm>
        </p:grpSpPr>
        <p:sp>
          <p:nvSpPr>
            <p:cNvPr id="70" name="Oval 69">
              <a:extLst>
                <a:ext uri="{FF2B5EF4-FFF2-40B4-BE49-F238E27FC236}">
                  <a16:creationId xmlns:a16="http://schemas.microsoft.com/office/drawing/2014/main" id="{24BE4EE4-C206-4B07-E285-220CA4135BE5}"/>
                </a:ext>
              </a:extLst>
            </p:cNvPr>
            <p:cNvSpPr/>
            <p:nvPr/>
          </p:nvSpPr>
          <p:spPr bwMode="auto">
            <a:xfrm>
              <a:off x="2709923" y="2172526"/>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71" name="Group 70">
              <a:extLst>
                <a:ext uri="{FF2B5EF4-FFF2-40B4-BE49-F238E27FC236}">
                  <a16:creationId xmlns:a16="http://schemas.microsoft.com/office/drawing/2014/main" id="{7CDD8469-E106-1AC5-C920-AA7D532084C9}"/>
                </a:ext>
              </a:extLst>
            </p:cNvPr>
            <p:cNvGrpSpPr/>
            <p:nvPr/>
          </p:nvGrpSpPr>
          <p:grpSpPr>
            <a:xfrm>
              <a:off x="2870334" y="2333450"/>
              <a:ext cx="502138" cy="501112"/>
              <a:chOff x="2446020" y="2380380"/>
              <a:chExt cx="767575" cy="766007"/>
            </a:xfrm>
          </p:grpSpPr>
          <p:grpSp>
            <p:nvGrpSpPr>
              <p:cNvPr id="72" name="Group 71">
                <a:extLst>
                  <a:ext uri="{FF2B5EF4-FFF2-40B4-BE49-F238E27FC236}">
                    <a16:creationId xmlns:a16="http://schemas.microsoft.com/office/drawing/2014/main" id="{6B74F6DD-92C7-440C-4300-DACB95F558CD}"/>
                  </a:ext>
                </a:extLst>
              </p:cNvPr>
              <p:cNvGrpSpPr/>
              <p:nvPr/>
            </p:nvGrpSpPr>
            <p:grpSpPr>
              <a:xfrm>
                <a:off x="2446020" y="2380380"/>
                <a:ext cx="767575" cy="766007"/>
                <a:chOff x="2446020" y="2380380"/>
                <a:chExt cx="767575" cy="766007"/>
              </a:xfrm>
            </p:grpSpPr>
            <p:pic>
              <p:nvPicPr>
                <p:cNvPr id="74" name="Graphic 73">
                  <a:extLst>
                    <a:ext uri="{FF2B5EF4-FFF2-40B4-BE49-F238E27FC236}">
                      <a16:creationId xmlns:a16="http://schemas.microsoft.com/office/drawing/2014/main" id="{16F8BB7E-CEF9-0349-A9E7-839ECB600CE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446020" y="2380380"/>
                  <a:ext cx="280232" cy="280232"/>
                </a:xfrm>
                <a:prstGeom prst="rect">
                  <a:avLst/>
                </a:prstGeom>
              </p:spPr>
            </p:pic>
            <p:pic>
              <p:nvPicPr>
                <p:cNvPr id="75" name="Graphic 74">
                  <a:extLst>
                    <a:ext uri="{FF2B5EF4-FFF2-40B4-BE49-F238E27FC236}">
                      <a16:creationId xmlns:a16="http://schemas.microsoft.com/office/drawing/2014/main" id="{8363C99C-4564-88E1-5963-B8987DD613F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933363" y="2380380"/>
                  <a:ext cx="280232" cy="280232"/>
                </a:xfrm>
                <a:prstGeom prst="rect">
                  <a:avLst/>
                </a:prstGeom>
              </p:spPr>
            </p:pic>
            <p:pic>
              <p:nvPicPr>
                <p:cNvPr id="76" name="Graphic 75">
                  <a:extLst>
                    <a:ext uri="{FF2B5EF4-FFF2-40B4-BE49-F238E27FC236}">
                      <a16:creationId xmlns:a16="http://schemas.microsoft.com/office/drawing/2014/main" id="{DE00C274-4035-6547-AA43-F28E26E25D1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446020" y="2866155"/>
                  <a:ext cx="280232" cy="280232"/>
                </a:xfrm>
                <a:prstGeom prst="rect">
                  <a:avLst/>
                </a:prstGeom>
              </p:spPr>
            </p:pic>
            <p:pic>
              <p:nvPicPr>
                <p:cNvPr id="77" name="Graphic 76">
                  <a:extLst>
                    <a:ext uri="{FF2B5EF4-FFF2-40B4-BE49-F238E27FC236}">
                      <a16:creationId xmlns:a16="http://schemas.microsoft.com/office/drawing/2014/main" id="{3EB464EB-22B0-A6AC-0C4D-011C41CDCF12}"/>
                    </a:ext>
                  </a:extLst>
                </p:cNvPr>
                <p:cNvPicPr>
                  <a:picLocks noChangeAspect="1"/>
                </p:cNvPicPr>
                <p:nvPr/>
              </p:nvPicPr>
              <p:blipFill>
                <a:blip r:embed="rId11">
                  <a:extLst>
                    <a:ext uri="{96DAC541-7B7A-43D3-8B79-37D633B846F1}">
                      <asvg:svgBlip xmlns:asvg="http://schemas.microsoft.com/office/drawing/2016/SVG/main" r:embed="rId15"/>
                    </a:ext>
                  </a:extLst>
                </a:blip>
                <a:stretch>
                  <a:fillRect/>
                </a:stretch>
              </p:blipFill>
              <p:spPr>
                <a:xfrm>
                  <a:off x="2933363" y="2866155"/>
                  <a:ext cx="280232" cy="280232"/>
                </a:xfrm>
                <a:prstGeom prst="rect">
                  <a:avLst/>
                </a:prstGeom>
              </p:spPr>
            </p:pic>
          </p:grpSp>
          <p:pic>
            <p:nvPicPr>
              <p:cNvPr id="73" name="Graphic 72">
                <a:extLst>
                  <a:ext uri="{FF2B5EF4-FFF2-40B4-BE49-F238E27FC236}">
                    <a16:creationId xmlns:a16="http://schemas.microsoft.com/office/drawing/2014/main" id="{B16C5EF0-138B-1EF2-A4D6-EDC4EC559ED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689691" y="2623267"/>
                <a:ext cx="280232" cy="280232"/>
              </a:xfrm>
              <a:prstGeom prst="rect">
                <a:avLst/>
              </a:prstGeom>
            </p:spPr>
          </p:pic>
        </p:grpSp>
      </p:grpSp>
      <p:pic>
        <p:nvPicPr>
          <p:cNvPr id="78" name="Picture 77">
            <a:extLst>
              <a:ext uri="{FF2B5EF4-FFF2-40B4-BE49-F238E27FC236}">
                <a16:creationId xmlns:a16="http://schemas.microsoft.com/office/drawing/2014/main" id="{E65E8275-055B-26F1-9DE8-89E72366E8D5}"/>
              </a:ext>
            </a:extLst>
          </p:cNvPr>
          <p:cNvPicPr>
            <a:picLocks noChangeAspect="1"/>
          </p:cNvPicPr>
          <p:nvPr/>
        </p:nvPicPr>
        <p:blipFill>
          <a:blip r:embed="rId16"/>
          <a:stretch>
            <a:fillRect/>
          </a:stretch>
        </p:blipFill>
        <p:spPr>
          <a:xfrm>
            <a:off x="7868601" y="3244025"/>
            <a:ext cx="3738182" cy="1336694"/>
          </a:xfrm>
          <a:prstGeom prst="roundRect">
            <a:avLst>
              <a:gd name="adj" fmla="val 3834"/>
            </a:avLst>
          </a:prstGeom>
          <a:ln w="57150">
            <a:solidFill>
              <a:schemeClr val="bg1">
                <a:lumMod val="85000"/>
              </a:schemeClr>
            </a:solidFill>
          </a:ln>
          <a:effectLst/>
        </p:spPr>
      </p:pic>
      <p:grpSp>
        <p:nvGrpSpPr>
          <p:cNvPr id="79" name="Group 78">
            <a:extLst>
              <a:ext uri="{FF2B5EF4-FFF2-40B4-BE49-F238E27FC236}">
                <a16:creationId xmlns:a16="http://schemas.microsoft.com/office/drawing/2014/main" id="{A87EA4BF-2143-9F26-1ACE-5DF472FB92C1}"/>
              </a:ext>
            </a:extLst>
          </p:cNvPr>
          <p:cNvGrpSpPr/>
          <p:nvPr/>
        </p:nvGrpSpPr>
        <p:grpSpPr>
          <a:xfrm>
            <a:off x="6278880" y="4193093"/>
            <a:ext cx="457200" cy="457200"/>
            <a:chOff x="5270498" y="3640484"/>
            <a:chExt cx="457200" cy="457200"/>
          </a:xfrm>
        </p:grpSpPr>
        <p:sp>
          <p:nvSpPr>
            <p:cNvPr id="80" name="Rectangle: Rounded Corners 79">
              <a:extLst>
                <a:ext uri="{FF2B5EF4-FFF2-40B4-BE49-F238E27FC236}">
                  <a16:creationId xmlns:a16="http://schemas.microsoft.com/office/drawing/2014/main" id="{604696D3-ED58-DC75-93C1-5E27F1CEC375}"/>
                </a:ext>
              </a:extLst>
            </p:cNvPr>
            <p:cNvSpPr/>
            <p:nvPr/>
          </p:nvSpPr>
          <p:spPr bwMode="auto">
            <a:xfrm>
              <a:off x="5270498" y="3640484"/>
              <a:ext cx="457200" cy="457200"/>
            </a:xfrm>
            <a:prstGeom prst="roundRect">
              <a:avLst>
                <a:gd name="adj" fmla="val 50000"/>
              </a:avLst>
            </a:prstGeom>
            <a:solidFill>
              <a:schemeClr val="bg1"/>
            </a:solidFill>
            <a:ln w="508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81" name="Graphic 80">
              <a:extLst>
                <a:ext uri="{FF2B5EF4-FFF2-40B4-BE49-F238E27FC236}">
                  <a16:creationId xmlns:a16="http://schemas.microsoft.com/office/drawing/2014/main" id="{3DBE7F25-14C4-46C1-65A6-551B12BF0600}"/>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359323" y="3729309"/>
              <a:ext cx="279550" cy="279550"/>
            </a:xfrm>
            <a:prstGeom prst="rect">
              <a:avLst/>
            </a:prstGeom>
          </p:spPr>
        </p:pic>
      </p:grpSp>
      <p:sp>
        <p:nvSpPr>
          <p:cNvPr id="82" name="TextBox 81">
            <a:extLst>
              <a:ext uri="{FF2B5EF4-FFF2-40B4-BE49-F238E27FC236}">
                <a16:creationId xmlns:a16="http://schemas.microsoft.com/office/drawing/2014/main" id="{5E57EB1A-85E1-7F04-8D0F-513F6C2D67F0}"/>
              </a:ext>
            </a:extLst>
          </p:cNvPr>
          <p:cNvSpPr txBox="1"/>
          <p:nvPr/>
        </p:nvSpPr>
        <p:spPr>
          <a:xfrm>
            <a:off x="2741363" y="5834623"/>
            <a:ext cx="3071182" cy="430887"/>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Inactive user recommendation considers activity based on last sign in date</a:t>
            </a:r>
          </a:p>
        </p:txBody>
      </p:sp>
      <p:cxnSp>
        <p:nvCxnSpPr>
          <p:cNvPr id="83" name="Straight Connector 82">
            <a:extLst>
              <a:ext uri="{FF2B5EF4-FFF2-40B4-BE49-F238E27FC236}">
                <a16:creationId xmlns:a16="http://schemas.microsoft.com/office/drawing/2014/main" id="{ED499DEB-7604-2FA3-7663-83EF9A6D7595}"/>
              </a:ext>
            </a:extLst>
          </p:cNvPr>
          <p:cNvCxnSpPr>
            <a:cxnSpLocks/>
          </p:cNvCxnSpPr>
          <p:nvPr/>
        </p:nvCxnSpPr>
        <p:spPr>
          <a:xfrm>
            <a:off x="4274574" y="3927909"/>
            <a:ext cx="0" cy="100584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84" name="Group 83">
            <a:extLst>
              <a:ext uri="{FF2B5EF4-FFF2-40B4-BE49-F238E27FC236}">
                <a16:creationId xmlns:a16="http://schemas.microsoft.com/office/drawing/2014/main" id="{AEF7BBAB-01C5-1A3F-4058-05EB1FCF3927}"/>
              </a:ext>
            </a:extLst>
          </p:cNvPr>
          <p:cNvGrpSpPr/>
          <p:nvPr/>
        </p:nvGrpSpPr>
        <p:grpSpPr>
          <a:xfrm>
            <a:off x="3266431" y="4650056"/>
            <a:ext cx="2016286" cy="914400"/>
            <a:chOff x="5345539" y="4387646"/>
            <a:chExt cx="2016286" cy="914400"/>
          </a:xfrm>
        </p:grpSpPr>
        <p:sp>
          <p:nvSpPr>
            <p:cNvPr id="85" name="Rectangle: Rounded Corners 84">
              <a:extLst>
                <a:ext uri="{FF2B5EF4-FFF2-40B4-BE49-F238E27FC236}">
                  <a16:creationId xmlns:a16="http://schemas.microsoft.com/office/drawing/2014/main" id="{3F1E4133-C80B-FFC1-E6FC-E7F5D6E70E31}"/>
                </a:ext>
              </a:extLst>
            </p:cNvPr>
            <p:cNvSpPr/>
            <p:nvPr/>
          </p:nvSpPr>
          <p:spPr bwMode="auto">
            <a:xfrm>
              <a:off x="5345539" y="4387646"/>
              <a:ext cx="2016286" cy="914400"/>
            </a:xfrm>
            <a:prstGeom prst="roundRect">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86" name="Group 85">
              <a:extLst>
                <a:ext uri="{FF2B5EF4-FFF2-40B4-BE49-F238E27FC236}">
                  <a16:creationId xmlns:a16="http://schemas.microsoft.com/office/drawing/2014/main" id="{DA0FEBB2-0E9D-B5B2-B0A1-D8B3BF68B6D7}"/>
                </a:ext>
              </a:extLst>
            </p:cNvPr>
            <p:cNvGrpSpPr/>
            <p:nvPr/>
          </p:nvGrpSpPr>
          <p:grpSpPr>
            <a:xfrm>
              <a:off x="5578249" y="4535169"/>
              <a:ext cx="1645920" cy="620557"/>
              <a:chOff x="5448709" y="4535169"/>
              <a:chExt cx="1645920" cy="620557"/>
            </a:xfrm>
          </p:grpSpPr>
          <p:grpSp>
            <p:nvGrpSpPr>
              <p:cNvPr id="87" name="Group 86">
                <a:extLst>
                  <a:ext uri="{FF2B5EF4-FFF2-40B4-BE49-F238E27FC236}">
                    <a16:creationId xmlns:a16="http://schemas.microsoft.com/office/drawing/2014/main" id="{7ECCADCD-260D-2FB0-9A6B-4994A488941D}"/>
                  </a:ext>
                </a:extLst>
              </p:cNvPr>
              <p:cNvGrpSpPr/>
              <p:nvPr/>
            </p:nvGrpSpPr>
            <p:grpSpPr>
              <a:xfrm>
                <a:off x="5463780" y="4797683"/>
                <a:ext cx="1585129" cy="358043"/>
                <a:chOff x="5463780" y="4617441"/>
                <a:chExt cx="1585129" cy="358043"/>
              </a:xfrm>
            </p:grpSpPr>
            <p:sp>
              <p:nvSpPr>
                <p:cNvPr id="91" name="TextBox 90">
                  <a:extLst>
                    <a:ext uri="{FF2B5EF4-FFF2-40B4-BE49-F238E27FC236}">
                      <a16:creationId xmlns:a16="http://schemas.microsoft.com/office/drawing/2014/main" id="{0F9B02BD-5456-3B84-0355-80F42E9FB0CD}"/>
                    </a:ext>
                  </a:extLst>
                </p:cNvPr>
                <p:cNvSpPr txBox="1"/>
                <p:nvPr/>
              </p:nvSpPr>
              <p:spPr>
                <a:xfrm>
                  <a:off x="5463780" y="4617441"/>
                  <a:ext cx="852469"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Sam </a:t>
                  </a:r>
                  <a:r>
                    <a:rPr kumimoji="0" lang="en-US" sz="1050" b="0" i="0" u="none" strike="noStrike" kern="0" cap="none" spc="0" normalizeH="0" baseline="0" noProof="0" err="1">
                      <a:ln>
                        <a:noFill/>
                      </a:ln>
                      <a:solidFill>
                        <a:srgbClr val="353535"/>
                      </a:solidFill>
                      <a:effectLst/>
                      <a:uLnTx/>
                      <a:uFillTx/>
                      <a:latin typeface="Segoe UI"/>
                      <a:ea typeface="+mn-ea"/>
                      <a:cs typeface="Segoe UI"/>
                    </a:rPr>
                    <a:t>Centrell</a:t>
                  </a:r>
                  <a:endParaRPr kumimoji="0" lang="en-US" sz="1050" b="0" i="0" u="none" strike="noStrike" kern="0" cap="none" spc="0" normalizeH="0" baseline="0" noProof="0">
                    <a:ln>
                      <a:noFill/>
                    </a:ln>
                    <a:solidFill>
                      <a:srgbClr val="353535"/>
                    </a:solidFill>
                    <a:effectLst/>
                    <a:uLnTx/>
                    <a:uFillTx/>
                    <a:latin typeface="Segoe UI"/>
                    <a:ea typeface="+mn-ea"/>
                    <a:cs typeface="Segoe UI"/>
                  </a:endParaRPr>
                </a:p>
              </p:txBody>
            </p:sp>
            <p:sp>
              <p:nvSpPr>
                <p:cNvPr id="92" name="TextBox 91">
                  <a:extLst>
                    <a:ext uri="{FF2B5EF4-FFF2-40B4-BE49-F238E27FC236}">
                      <a16:creationId xmlns:a16="http://schemas.microsoft.com/office/drawing/2014/main" id="{0B80056A-19E8-53DD-8B47-6F8857719586}"/>
                    </a:ext>
                  </a:extLst>
                </p:cNvPr>
                <p:cNvSpPr txBox="1"/>
                <p:nvPr/>
              </p:nvSpPr>
              <p:spPr>
                <a:xfrm>
                  <a:off x="5463780" y="4813901"/>
                  <a:ext cx="852469"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Jessie Irwin</a:t>
                  </a:r>
                </a:p>
              </p:txBody>
            </p:sp>
            <p:sp>
              <p:nvSpPr>
                <p:cNvPr id="93" name="TextBox 92">
                  <a:extLst>
                    <a:ext uri="{FF2B5EF4-FFF2-40B4-BE49-F238E27FC236}">
                      <a16:creationId xmlns:a16="http://schemas.microsoft.com/office/drawing/2014/main" id="{89366C1C-7570-16B5-373A-9BFE49D6C78B}"/>
                    </a:ext>
                  </a:extLst>
                </p:cNvPr>
                <p:cNvSpPr txBox="1"/>
                <p:nvPr/>
              </p:nvSpPr>
              <p:spPr>
                <a:xfrm>
                  <a:off x="6467379" y="4617441"/>
                  <a:ext cx="581530"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18 days</a:t>
                  </a:r>
                </a:p>
              </p:txBody>
            </p:sp>
            <p:sp>
              <p:nvSpPr>
                <p:cNvPr id="94" name="TextBox 93">
                  <a:extLst>
                    <a:ext uri="{FF2B5EF4-FFF2-40B4-BE49-F238E27FC236}">
                      <a16:creationId xmlns:a16="http://schemas.microsoft.com/office/drawing/2014/main" id="{82566939-F83A-C3D7-9F07-5E382BFDB045}"/>
                    </a:ext>
                  </a:extLst>
                </p:cNvPr>
                <p:cNvSpPr txBox="1"/>
                <p:nvPr/>
              </p:nvSpPr>
              <p:spPr>
                <a:xfrm>
                  <a:off x="6467379" y="4813901"/>
                  <a:ext cx="581530"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125 days</a:t>
                  </a:r>
                </a:p>
              </p:txBody>
            </p:sp>
          </p:grpSp>
          <p:sp>
            <p:nvSpPr>
              <p:cNvPr id="88" name="TextBox 87">
                <a:extLst>
                  <a:ext uri="{FF2B5EF4-FFF2-40B4-BE49-F238E27FC236}">
                    <a16:creationId xmlns:a16="http://schemas.microsoft.com/office/drawing/2014/main" id="{9DE10B3B-9A26-CE4E-E989-A278E72C0B38}"/>
                  </a:ext>
                </a:extLst>
              </p:cNvPr>
              <p:cNvSpPr txBox="1"/>
              <p:nvPr/>
            </p:nvSpPr>
            <p:spPr>
              <a:xfrm>
                <a:off x="5448709" y="4535169"/>
                <a:ext cx="1645920" cy="18466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200" b="0" i="0" u="none" strike="noStrike" kern="0" cap="none" spc="-30" normalizeH="0" baseline="0" noProof="0">
                    <a:ln>
                      <a:noFill/>
                    </a:ln>
                    <a:solidFill>
                      <a:srgbClr val="353535"/>
                    </a:solidFill>
                    <a:effectLst/>
                    <a:uLnTx/>
                    <a:uFillTx/>
                    <a:latin typeface="Segoe UI Semibold"/>
                    <a:ea typeface="+mn-ea"/>
                    <a:cs typeface="Segoe UI"/>
                  </a:rPr>
                  <a:t>Last sign in activity</a:t>
                </a:r>
              </a:p>
            </p:txBody>
          </p:sp>
          <p:cxnSp>
            <p:nvCxnSpPr>
              <p:cNvPr id="89" name="Straight Connector 88">
                <a:extLst>
                  <a:ext uri="{FF2B5EF4-FFF2-40B4-BE49-F238E27FC236}">
                    <a16:creationId xmlns:a16="http://schemas.microsoft.com/office/drawing/2014/main" id="{9EFF3518-A882-1AF2-8DC1-97CBC9AD5A68}"/>
                  </a:ext>
                </a:extLst>
              </p:cNvPr>
              <p:cNvCxnSpPr/>
              <p:nvPr/>
            </p:nvCxnSpPr>
            <p:spPr>
              <a:xfrm>
                <a:off x="5448709" y="4748543"/>
                <a:ext cx="16002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D1B1941-24D1-060E-90BF-189A96B87DC7}"/>
                  </a:ext>
                </a:extLst>
              </p:cNvPr>
              <p:cNvCxnSpPr/>
              <p:nvPr/>
            </p:nvCxnSpPr>
            <p:spPr>
              <a:xfrm>
                <a:off x="5452519" y="4979048"/>
                <a:ext cx="1600200" cy="0"/>
              </a:xfrm>
              <a:prstGeom prst="line">
                <a:avLst/>
              </a:prstGeom>
              <a:ln w="3175">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95" name="Group 94">
            <a:extLst>
              <a:ext uri="{FF2B5EF4-FFF2-40B4-BE49-F238E27FC236}">
                <a16:creationId xmlns:a16="http://schemas.microsoft.com/office/drawing/2014/main" id="{59BAE8C1-96A5-FA5B-CC9F-BEF08A33FC8E}"/>
              </a:ext>
            </a:extLst>
          </p:cNvPr>
          <p:cNvGrpSpPr/>
          <p:nvPr/>
        </p:nvGrpSpPr>
        <p:grpSpPr>
          <a:xfrm>
            <a:off x="3863094" y="3516429"/>
            <a:ext cx="822960" cy="822960"/>
            <a:chOff x="4230117" y="3516429"/>
            <a:chExt cx="822960" cy="822960"/>
          </a:xfrm>
        </p:grpSpPr>
        <p:sp>
          <p:nvSpPr>
            <p:cNvPr id="96" name="Oval 95">
              <a:extLst>
                <a:ext uri="{FF2B5EF4-FFF2-40B4-BE49-F238E27FC236}">
                  <a16:creationId xmlns:a16="http://schemas.microsoft.com/office/drawing/2014/main" id="{0A636797-C01B-4759-B609-0E64CF966326}"/>
                </a:ext>
              </a:extLst>
            </p:cNvPr>
            <p:cNvSpPr/>
            <p:nvPr/>
          </p:nvSpPr>
          <p:spPr bwMode="auto">
            <a:xfrm>
              <a:off x="4230117" y="3516429"/>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97" name="Group 96">
              <a:extLst>
                <a:ext uri="{FF2B5EF4-FFF2-40B4-BE49-F238E27FC236}">
                  <a16:creationId xmlns:a16="http://schemas.microsoft.com/office/drawing/2014/main" id="{169A2D06-83A3-C128-105A-D4312CE6D9A6}"/>
                </a:ext>
              </a:extLst>
            </p:cNvPr>
            <p:cNvGrpSpPr/>
            <p:nvPr/>
          </p:nvGrpSpPr>
          <p:grpSpPr>
            <a:xfrm>
              <a:off x="4454286" y="3740598"/>
              <a:ext cx="374622" cy="374622"/>
              <a:chOff x="3559394" y="5104574"/>
              <a:chExt cx="374622" cy="374622"/>
            </a:xfrm>
          </p:grpSpPr>
          <p:sp>
            <p:nvSpPr>
              <p:cNvPr id="98" name="Graphic 1039">
                <a:extLst>
                  <a:ext uri="{FF2B5EF4-FFF2-40B4-BE49-F238E27FC236}">
                    <a16:creationId xmlns:a16="http://schemas.microsoft.com/office/drawing/2014/main" id="{16EFF561-2CC4-A331-CE43-667677C6756F}"/>
                  </a:ext>
                </a:extLst>
              </p:cNvPr>
              <p:cNvSpPr/>
              <p:nvPr/>
            </p:nvSpPr>
            <p:spPr>
              <a:xfrm>
                <a:off x="3559394" y="5104574"/>
                <a:ext cx="374622" cy="374622"/>
              </a:xfrm>
              <a:custGeom>
                <a:avLst/>
                <a:gdLst>
                  <a:gd name="connsiteX0" fmla="*/ 83811 w 464184"/>
                  <a:gd name="connsiteY0" fmla="*/ 0 h 464184"/>
                  <a:gd name="connsiteX1" fmla="*/ 0 w 464184"/>
                  <a:gd name="connsiteY1" fmla="*/ 83811 h 464184"/>
                  <a:gd name="connsiteX2" fmla="*/ 0 w 464184"/>
                  <a:gd name="connsiteY2" fmla="*/ 380373 h 464184"/>
                  <a:gd name="connsiteX3" fmla="*/ 83811 w 464184"/>
                  <a:gd name="connsiteY3" fmla="*/ 464184 h 464184"/>
                  <a:gd name="connsiteX4" fmla="*/ 380373 w 464184"/>
                  <a:gd name="connsiteY4" fmla="*/ 464184 h 464184"/>
                  <a:gd name="connsiteX5" fmla="*/ 464184 w 464184"/>
                  <a:gd name="connsiteY5" fmla="*/ 380373 h 464184"/>
                  <a:gd name="connsiteX6" fmla="*/ 464184 w 464184"/>
                  <a:gd name="connsiteY6" fmla="*/ 83811 h 464184"/>
                  <a:gd name="connsiteX7" fmla="*/ 380373 w 464184"/>
                  <a:gd name="connsiteY7" fmla="*/ 0 h 464184"/>
                  <a:gd name="connsiteX8" fmla="*/ 83811 w 464184"/>
                  <a:gd name="connsiteY8" fmla="*/ 0 h 464184"/>
                  <a:gd name="connsiteX9" fmla="*/ 38682 w 464184"/>
                  <a:gd name="connsiteY9" fmla="*/ 141834 h 464184"/>
                  <a:gd name="connsiteX10" fmla="*/ 425502 w 464184"/>
                  <a:gd name="connsiteY10" fmla="*/ 141834 h 464184"/>
                  <a:gd name="connsiteX11" fmla="*/ 425502 w 464184"/>
                  <a:gd name="connsiteY11" fmla="*/ 380373 h 464184"/>
                  <a:gd name="connsiteX12" fmla="*/ 380373 w 464184"/>
                  <a:gd name="connsiteY12" fmla="*/ 425502 h 464184"/>
                  <a:gd name="connsiteX13" fmla="*/ 83811 w 464184"/>
                  <a:gd name="connsiteY13" fmla="*/ 425502 h 464184"/>
                  <a:gd name="connsiteX14" fmla="*/ 38682 w 464184"/>
                  <a:gd name="connsiteY14" fmla="*/ 380373 h 464184"/>
                  <a:gd name="connsiteX15" fmla="*/ 38682 w 464184"/>
                  <a:gd name="connsiteY15" fmla="*/ 141834 h 464184"/>
                  <a:gd name="connsiteX16" fmla="*/ 341691 w 464184"/>
                  <a:gd name="connsiteY16" fmla="*/ 296562 h 464184"/>
                  <a:gd name="connsiteX17" fmla="*/ 309456 w 464184"/>
                  <a:gd name="connsiteY17" fmla="*/ 328797 h 464184"/>
                  <a:gd name="connsiteX18" fmla="*/ 341691 w 464184"/>
                  <a:gd name="connsiteY18" fmla="*/ 361032 h 464184"/>
                  <a:gd name="connsiteX19" fmla="*/ 373926 w 464184"/>
                  <a:gd name="connsiteY19" fmla="*/ 328797 h 464184"/>
                  <a:gd name="connsiteX20" fmla="*/ 341691 w 464184"/>
                  <a:gd name="connsiteY20" fmla="*/ 296562 h 464184"/>
                  <a:gd name="connsiteX21" fmla="*/ 232092 w 464184"/>
                  <a:gd name="connsiteY21" fmla="*/ 296562 h 464184"/>
                  <a:gd name="connsiteX22" fmla="*/ 199857 w 464184"/>
                  <a:gd name="connsiteY22" fmla="*/ 328797 h 464184"/>
                  <a:gd name="connsiteX23" fmla="*/ 232092 w 464184"/>
                  <a:gd name="connsiteY23" fmla="*/ 361032 h 464184"/>
                  <a:gd name="connsiteX24" fmla="*/ 264327 w 464184"/>
                  <a:gd name="connsiteY24" fmla="*/ 328797 h 464184"/>
                  <a:gd name="connsiteX25" fmla="*/ 232092 w 464184"/>
                  <a:gd name="connsiteY25" fmla="*/ 296562 h 464184"/>
                  <a:gd name="connsiteX26" fmla="*/ 341691 w 464184"/>
                  <a:gd name="connsiteY26" fmla="*/ 193410 h 464184"/>
                  <a:gd name="connsiteX27" fmla="*/ 309456 w 464184"/>
                  <a:gd name="connsiteY27" fmla="*/ 225645 h 464184"/>
                  <a:gd name="connsiteX28" fmla="*/ 341691 w 464184"/>
                  <a:gd name="connsiteY28" fmla="*/ 257880 h 464184"/>
                  <a:gd name="connsiteX29" fmla="*/ 373926 w 464184"/>
                  <a:gd name="connsiteY29" fmla="*/ 225645 h 464184"/>
                  <a:gd name="connsiteX30" fmla="*/ 341691 w 464184"/>
                  <a:gd name="connsiteY30" fmla="*/ 193410 h 464184"/>
                  <a:gd name="connsiteX31" fmla="*/ 232092 w 464184"/>
                  <a:gd name="connsiteY31" fmla="*/ 193410 h 464184"/>
                  <a:gd name="connsiteX32" fmla="*/ 199857 w 464184"/>
                  <a:gd name="connsiteY32" fmla="*/ 225645 h 464184"/>
                  <a:gd name="connsiteX33" fmla="*/ 232092 w 464184"/>
                  <a:gd name="connsiteY33" fmla="*/ 257880 h 464184"/>
                  <a:gd name="connsiteX34" fmla="*/ 264327 w 464184"/>
                  <a:gd name="connsiteY34" fmla="*/ 225645 h 464184"/>
                  <a:gd name="connsiteX35" fmla="*/ 232092 w 464184"/>
                  <a:gd name="connsiteY35" fmla="*/ 193410 h 464184"/>
                  <a:gd name="connsiteX36" fmla="*/ 122493 w 464184"/>
                  <a:gd name="connsiteY36" fmla="*/ 193410 h 464184"/>
                  <a:gd name="connsiteX37" fmla="*/ 90258 w 464184"/>
                  <a:gd name="connsiteY37" fmla="*/ 225645 h 464184"/>
                  <a:gd name="connsiteX38" fmla="*/ 122493 w 464184"/>
                  <a:gd name="connsiteY38" fmla="*/ 257880 h 464184"/>
                  <a:gd name="connsiteX39" fmla="*/ 154728 w 464184"/>
                  <a:gd name="connsiteY39" fmla="*/ 225645 h 464184"/>
                  <a:gd name="connsiteX40" fmla="*/ 122493 w 464184"/>
                  <a:gd name="connsiteY40" fmla="*/ 193410 h 464184"/>
                  <a:gd name="connsiteX41" fmla="*/ 83811 w 464184"/>
                  <a:gd name="connsiteY41" fmla="*/ 38682 h 464184"/>
                  <a:gd name="connsiteX42" fmla="*/ 380373 w 464184"/>
                  <a:gd name="connsiteY42" fmla="*/ 38682 h 464184"/>
                  <a:gd name="connsiteX43" fmla="*/ 425502 w 464184"/>
                  <a:gd name="connsiteY43" fmla="*/ 83811 h 464184"/>
                  <a:gd name="connsiteX44" fmla="*/ 425502 w 464184"/>
                  <a:gd name="connsiteY44" fmla="*/ 103152 h 464184"/>
                  <a:gd name="connsiteX45" fmla="*/ 38682 w 464184"/>
                  <a:gd name="connsiteY45" fmla="*/ 103152 h 464184"/>
                  <a:gd name="connsiteX46" fmla="*/ 38682 w 464184"/>
                  <a:gd name="connsiteY46" fmla="*/ 83811 h 464184"/>
                  <a:gd name="connsiteX47" fmla="*/ 83811 w 464184"/>
                  <a:gd name="connsiteY47" fmla="*/ 38682 h 46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64184" h="464184">
                    <a:moveTo>
                      <a:pt x="83811" y="0"/>
                    </a:moveTo>
                    <a:cubicBezTo>
                      <a:pt x="37523" y="0"/>
                      <a:pt x="0" y="37523"/>
                      <a:pt x="0" y="83811"/>
                    </a:cubicBezTo>
                    <a:lnTo>
                      <a:pt x="0" y="380373"/>
                    </a:lnTo>
                    <a:cubicBezTo>
                      <a:pt x="0" y="426660"/>
                      <a:pt x="37523" y="464184"/>
                      <a:pt x="83811" y="464184"/>
                    </a:cubicBezTo>
                    <a:lnTo>
                      <a:pt x="380373" y="464184"/>
                    </a:lnTo>
                    <a:cubicBezTo>
                      <a:pt x="426660" y="464184"/>
                      <a:pt x="464184" y="426660"/>
                      <a:pt x="464184" y="380373"/>
                    </a:cubicBezTo>
                    <a:lnTo>
                      <a:pt x="464184" y="83811"/>
                    </a:lnTo>
                    <a:cubicBezTo>
                      <a:pt x="464184" y="37523"/>
                      <a:pt x="426660" y="0"/>
                      <a:pt x="380373" y="0"/>
                    </a:cubicBezTo>
                    <a:lnTo>
                      <a:pt x="83811" y="0"/>
                    </a:lnTo>
                    <a:close/>
                    <a:moveTo>
                      <a:pt x="38682" y="141834"/>
                    </a:moveTo>
                    <a:lnTo>
                      <a:pt x="425502" y="141834"/>
                    </a:lnTo>
                    <a:lnTo>
                      <a:pt x="425502" y="380373"/>
                    </a:lnTo>
                    <a:cubicBezTo>
                      <a:pt x="425502" y="405297"/>
                      <a:pt x="405297" y="425502"/>
                      <a:pt x="380373" y="425502"/>
                    </a:cubicBezTo>
                    <a:lnTo>
                      <a:pt x="83811" y="425502"/>
                    </a:lnTo>
                    <a:cubicBezTo>
                      <a:pt x="58887" y="425502"/>
                      <a:pt x="38682" y="405297"/>
                      <a:pt x="38682" y="380373"/>
                    </a:cubicBezTo>
                    <a:lnTo>
                      <a:pt x="38682" y="141834"/>
                    </a:lnTo>
                    <a:close/>
                    <a:moveTo>
                      <a:pt x="341691" y="296562"/>
                    </a:moveTo>
                    <a:cubicBezTo>
                      <a:pt x="323887" y="296562"/>
                      <a:pt x="309456" y="310993"/>
                      <a:pt x="309456" y="328797"/>
                    </a:cubicBezTo>
                    <a:cubicBezTo>
                      <a:pt x="309456" y="346601"/>
                      <a:pt x="323887" y="361032"/>
                      <a:pt x="341691" y="361032"/>
                    </a:cubicBezTo>
                    <a:cubicBezTo>
                      <a:pt x="359495" y="361032"/>
                      <a:pt x="373926" y="346601"/>
                      <a:pt x="373926" y="328797"/>
                    </a:cubicBezTo>
                    <a:cubicBezTo>
                      <a:pt x="373926" y="310993"/>
                      <a:pt x="359495" y="296562"/>
                      <a:pt x="341691" y="296562"/>
                    </a:cubicBezTo>
                    <a:close/>
                    <a:moveTo>
                      <a:pt x="232092" y="296562"/>
                    </a:moveTo>
                    <a:cubicBezTo>
                      <a:pt x="214288" y="296562"/>
                      <a:pt x="199857" y="310993"/>
                      <a:pt x="199857" y="328797"/>
                    </a:cubicBezTo>
                    <a:cubicBezTo>
                      <a:pt x="199857" y="346601"/>
                      <a:pt x="214288" y="361032"/>
                      <a:pt x="232092" y="361032"/>
                    </a:cubicBezTo>
                    <a:cubicBezTo>
                      <a:pt x="249896" y="361032"/>
                      <a:pt x="264327" y="346601"/>
                      <a:pt x="264327" y="328797"/>
                    </a:cubicBezTo>
                    <a:cubicBezTo>
                      <a:pt x="264327" y="310993"/>
                      <a:pt x="249896" y="296562"/>
                      <a:pt x="232092" y="296562"/>
                    </a:cubicBezTo>
                    <a:close/>
                    <a:moveTo>
                      <a:pt x="341691" y="193410"/>
                    </a:moveTo>
                    <a:cubicBezTo>
                      <a:pt x="323887" y="193410"/>
                      <a:pt x="309456" y="207841"/>
                      <a:pt x="309456" y="225645"/>
                    </a:cubicBezTo>
                    <a:cubicBezTo>
                      <a:pt x="309456" y="243449"/>
                      <a:pt x="323887" y="257880"/>
                      <a:pt x="341691" y="257880"/>
                    </a:cubicBezTo>
                    <a:cubicBezTo>
                      <a:pt x="359495" y="257880"/>
                      <a:pt x="373926" y="243449"/>
                      <a:pt x="373926" y="225645"/>
                    </a:cubicBezTo>
                    <a:cubicBezTo>
                      <a:pt x="373926" y="207841"/>
                      <a:pt x="359495" y="193410"/>
                      <a:pt x="341691" y="193410"/>
                    </a:cubicBezTo>
                    <a:close/>
                    <a:moveTo>
                      <a:pt x="232092" y="193410"/>
                    </a:moveTo>
                    <a:cubicBezTo>
                      <a:pt x="214288" y="193410"/>
                      <a:pt x="199857" y="207841"/>
                      <a:pt x="199857" y="225645"/>
                    </a:cubicBezTo>
                    <a:cubicBezTo>
                      <a:pt x="199857" y="243449"/>
                      <a:pt x="214288" y="257880"/>
                      <a:pt x="232092" y="257880"/>
                    </a:cubicBezTo>
                    <a:cubicBezTo>
                      <a:pt x="249896" y="257880"/>
                      <a:pt x="264327" y="243449"/>
                      <a:pt x="264327" y="225645"/>
                    </a:cubicBezTo>
                    <a:cubicBezTo>
                      <a:pt x="264327" y="207841"/>
                      <a:pt x="249896" y="193410"/>
                      <a:pt x="232092" y="193410"/>
                    </a:cubicBezTo>
                    <a:close/>
                    <a:moveTo>
                      <a:pt x="122493" y="193410"/>
                    </a:moveTo>
                    <a:cubicBezTo>
                      <a:pt x="104690" y="193410"/>
                      <a:pt x="90258" y="207841"/>
                      <a:pt x="90258" y="225645"/>
                    </a:cubicBezTo>
                    <a:cubicBezTo>
                      <a:pt x="90258" y="243449"/>
                      <a:pt x="104690" y="257880"/>
                      <a:pt x="122493" y="257880"/>
                    </a:cubicBezTo>
                    <a:cubicBezTo>
                      <a:pt x="140296" y="257880"/>
                      <a:pt x="154728" y="243449"/>
                      <a:pt x="154728" y="225645"/>
                    </a:cubicBezTo>
                    <a:cubicBezTo>
                      <a:pt x="154728" y="207841"/>
                      <a:pt x="140296" y="193410"/>
                      <a:pt x="122493" y="193410"/>
                    </a:cubicBezTo>
                    <a:close/>
                    <a:moveTo>
                      <a:pt x="83811" y="38682"/>
                    </a:moveTo>
                    <a:lnTo>
                      <a:pt x="380373" y="38682"/>
                    </a:lnTo>
                    <a:cubicBezTo>
                      <a:pt x="405297" y="38682"/>
                      <a:pt x="425502" y="58887"/>
                      <a:pt x="425502" y="83811"/>
                    </a:cubicBezTo>
                    <a:lnTo>
                      <a:pt x="425502" y="103152"/>
                    </a:lnTo>
                    <a:lnTo>
                      <a:pt x="38682" y="103152"/>
                    </a:lnTo>
                    <a:lnTo>
                      <a:pt x="38682" y="83811"/>
                    </a:lnTo>
                    <a:cubicBezTo>
                      <a:pt x="38682" y="58887"/>
                      <a:pt x="58887" y="38682"/>
                      <a:pt x="83811" y="38682"/>
                    </a:cubicBezTo>
                    <a:close/>
                  </a:path>
                </a:pathLst>
              </a:custGeom>
              <a:solidFill>
                <a:srgbClr val="212121"/>
              </a:solidFill>
              <a:ln w="25400"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9" name="Oval 98">
                <a:extLst>
                  <a:ext uri="{FF2B5EF4-FFF2-40B4-BE49-F238E27FC236}">
                    <a16:creationId xmlns:a16="http://schemas.microsoft.com/office/drawing/2014/main" id="{236FFF79-8262-9EC1-4D86-4CA18672A763}"/>
                  </a:ext>
                </a:extLst>
              </p:cNvPr>
              <p:cNvSpPr/>
              <p:nvPr/>
            </p:nvSpPr>
            <p:spPr bwMode="auto">
              <a:xfrm>
                <a:off x="3631743" y="5261176"/>
                <a:ext cx="53517" cy="535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grpSp>
        <p:nvGrpSpPr>
          <p:cNvPr id="100" name="Group 99">
            <a:extLst>
              <a:ext uri="{FF2B5EF4-FFF2-40B4-BE49-F238E27FC236}">
                <a16:creationId xmlns:a16="http://schemas.microsoft.com/office/drawing/2014/main" id="{AE687B7D-1061-32F7-E8CE-8B951AC0AA8D}"/>
              </a:ext>
            </a:extLst>
          </p:cNvPr>
          <p:cNvGrpSpPr/>
          <p:nvPr/>
        </p:nvGrpSpPr>
        <p:grpSpPr>
          <a:xfrm>
            <a:off x="3086210" y="3767889"/>
            <a:ext cx="320040" cy="320040"/>
            <a:chOff x="5951900" y="4858778"/>
            <a:chExt cx="320040" cy="320040"/>
          </a:xfrm>
        </p:grpSpPr>
        <p:sp>
          <p:nvSpPr>
            <p:cNvPr id="101" name="Oval 100">
              <a:extLst>
                <a:ext uri="{FF2B5EF4-FFF2-40B4-BE49-F238E27FC236}">
                  <a16:creationId xmlns:a16="http://schemas.microsoft.com/office/drawing/2014/main" id="{0546D5EE-AE0D-C997-0757-F3FE2F372376}"/>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2" name="Freeform: Shape 101">
              <a:extLst>
                <a:ext uri="{FF2B5EF4-FFF2-40B4-BE49-F238E27FC236}">
                  <a16:creationId xmlns:a16="http://schemas.microsoft.com/office/drawing/2014/main" id="{4FAC919E-7506-8BEB-9C14-670E4FB53763}"/>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03" name="Group 102">
            <a:extLst>
              <a:ext uri="{FF2B5EF4-FFF2-40B4-BE49-F238E27FC236}">
                <a16:creationId xmlns:a16="http://schemas.microsoft.com/office/drawing/2014/main" id="{E774CB95-2667-5893-2F1D-81183FB393B8}"/>
              </a:ext>
            </a:extLst>
          </p:cNvPr>
          <p:cNvGrpSpPr/>
          <p:nvPr/>
        </p:nvGrpSpPr>
        <p:grpSpPr>
          <a:xfrm>
            <a:off x="5009755" y="3767889"/>
            <a:ext cx="320040" cy="320040"/>
            <a:chOff x="5951900" y="4858778"/>
            <a:chExt cx="320040" cy="320040"/>
          </a:xfrm>
        </p:grpSpPr>
        <p:sp>
          <p:nvSpPr>
            <p:cNvPr id="104" name="Oval 103">
              <a:extLst>
                <a:ext uri="{FF2B5EF4-FFF2-40B4-BE49-F238E27FC236}">
                  <a16:creationId xmlns:a16="http://schemas.microsoft.com/office/drawing/2014/main" id="{92534B0C-2F40-A924-63E1-F0EDBE3E7B41}"/>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5" name="Freeform: Shape 104">
              <a:extLst>
                <a:ext uri="{FF2B5EF4-FFF2-40B4-BE49-F238E27FC236}">
                  <a16:creationId xmlns:a16="http://schemas.microsoft.com/office/drawing/2014/main" id="{5F974EF0-119A-CAF1-EF36-1D98AD699728}"/>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06" name="Group 105">
            <a:extLst>
              <a:ext uri="{FF2B5EF4-FFF2-40B4-BE49-F238E27FC236}">
                <a16:creationId xmlns:a16="http://schemas.microsoft.com/office/drawing/2014/main" id="{46563209-2BD4-B38C-9A34-7A923880563D}"/>
              </a:ext>
            </a:extLst>
          </p:cNvPr>
          <p:cNvGrpSpPr/>
          <p:nvPr/>
        </p:nvGrpSpPr>
        <p:grpSpPr>
          <a:xfrm>
            <a:off x="6948913" y="3767889"/>
            <a:ext cx="320040" cy="320040"/>
            <a:chOff x="5951900" y="4858778"/>
            <a:chExt cx="320040" cy="320040"/>
          </a:xfrm>
        </p:grpSpPr>
        <p:sp>
          <p:nvSpPr>
            <p:cNvPr id="107" name="Oval 106">
              <a:extLst>
                <a:ext uri="{FF2B5EF4-FFF2-40B4-BE49-F238E27FC236}">
                  <a16:creationId xmlns:a16="http://schemas.microsoft.com/office/drawing/2014/main" id="{AAE4A8CF-1B8E-CE01-157A-F4D7083F6D22}"/>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8" name="Freeform: Shape 107">
              <a:extLst>
                <a:ext uri="{FF2B5EF4-FFF2-40B4-BE49-F238E27FC236}">
                  <a16:creationId xmlns:a16="http://schemas.microsoft.com/office/drawing/2014/main" id="{47D86521-5C0B-50F3-719D-035719353D49}"/>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109" name="TextBox 108">
            <a:hlinkClick r:id="rId19"/>
            <a:extLst>
              <a:ext uri="{FF2B5EF4-FFF2-40B4-BE49-F238E27FC236}">
                <a16:creationId xmlns:a16="http://schemas.microsoft.com/office/drawing/2014/main" id="{3D65EEB1-B0AF-2CA4-A9A5-6FBF74CF5585}"/>
              </a:ext>
            </a:extLst>
          </p:cNvPr>
          <p:cNvSpPr txBox="1"/>
          <p:nvPr/>
        </p:nvSpPr>
        <p:spPr>
          <a:xfrm>
            <a:off x="7360920" y="6141720"/>
            <a:ext cx="4358640" cy="369332"/>
          </a:xfrm>
          <a:prstGeom prst="rect">
            <a:avLst/>
          </a:prstGeom>
          <a:noFill/>
        </p:spPr>
        <p:txBody>
          <a:bodyPr wrap="square" rtlCol="0">
            <a:spAutoFit/>
          </a:bodyPr>
          <a:lstStyle/>
          <a:p>
            <a:r>
              <a:rPr lang="en-US"/>
              <a:t>Demo: </a:t>
            </a:r>
            <a:r>
              <a:rPr lang="en-US">
                <a:hlinkClick r:id="rId20"/>
              </a:rPr>
              <a:t>User-to-Group Affiliation</a:t>
            </a:r>
            <a:endParaRPr lang="en-US"/>
          </a:p>
        </p:txBody>
      </p:sp>
      <p:sp>
        <p:nvSpPr>
          <p:cNvPr id="111" name="Rectangle 110">
            <a:extLst>
              <a:ext uri="{FF2B5EF4-FFF2-40B4-BE49-F238E27FC236}">
                <a16:creationId xmlns:a16="http://schemas.microsoft.com/office/drawing/2014/main" id="{960A9830-1255-A631-1A38-4B98296F80C1}"/>
              </a:ext>
            </a:extLst>
          </p:cNvPr>
          <p:cNvSpPr/>
          <p:nvPr/>
        </p:nvSpPr>
        <p:spPr>
          <a:xfrm>
            <a:off x="9856601" y="4281918"/>
            <a:ext cx="927222" cy="227020"/>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3383054"/>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3F74D-99CA-C6BF-8979-2AC1D10D14B8}"/>
              </a:ext>
            </a:extLst>
          </p:cNvPr>
          <p:cNvSpPr>
            <a:spLocks noGrp="1"/>
          </p:cNvSpPr>
          <p:nvPr>
            <p:ph type="title"/>
          </p:nvPr>
        </p:nvSpPr>
        <p:spPr/>
        <p:txBody>
          <a:bodyPr/>
          <a:lstStyle/>
          <a:p>
            <a:r>
              <a:rPr lang="en-US" sz="4400">
                <a:latin typeface="Segoe UI" panose="020B0502040204020203" pitchFamily="34" charset="0"/>
              </a:rPr>
              <a:t>User to Group Affiliation</a:t>
            </a:r>
            <a:br>
              <a:rPr lang="en-US" sz="4400">
                <a:latin typeface="Segoe UI" panose="020B0502040204020203" pitchFamily="34" charset="0"/>
              </a:rPr>
            </a:br>
            <a:endParaRPr lang="en-US"/>
          </a:p>
        </p:txBody>
      </p:sp>
      <p:pic>
        <p:nvPicPr>
          <p:cNvPr id="5" name="Picture 4">
            <a:extLst>
              <a:ext uri="{FF2B5EF4-FFF2-40B4-BE49-F238E27FC236}">
                <a16:creationId xmlns:a16="http://schemas.microsoft.com/office/drawing/2014/main" id="{42AA28FC-54E8-99AA-3C97-B419511A0E39}"/>
              </a:ext>
            </a:extLst>
          </p:cNvPr>
          <p:cNvPicPr>
            <a:picLocks noChangeAspect="1"/>
          </p:cNvPicPr>
          <p:nvPr/>
        </p:nvPicPr>
        <p:blipFill>
          <a:blip r:embed="rId2"/>
          <a:stretch>
            <a:fillRect/>
          </a:stretch>
        </p:blipFill>
        <p:spPr>
          <a:xfrm>
            <a:off x="5386405" y="1172953"/>
            <a:ext cx="3685224" cy="5370371"/>
          </a:xfrm>
          <a:prstGeom prst="rect">
            <a:avLst/>
          </a:prstGeom>
        </p:spPr>
      </p:pic>
      <p:sp>
        <p:nvSpPr>
          <p:cNvPr id="6" name="Rectangle 5">
            <a:extLst>
              <a:ext uri="{FF2B5EF4-FFF2-40B4-BE49-F238E27FC236}">
                <a16:creationId xmlns:a16="http://schemas.microsoft.com/office/drawing/2014/main" id="{8D1AE91D-B6C1-4E36-CDCB-553670C377DA}"/>
              </a:ext>
            </a:extLst>
          </p:cNvPr>
          <p:cNvSpPr/>
          <p:nvPr/>
        </p:nvSpPr>
        <p:spPr>
          <a:xfrm>
            <a:off x="5442256" y="3535668"/>
            <a:ext cx="1961230" cy="195492"/>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5F01B53-F541-2416-B848-3FABFD51137C}"/>
              </a:ext>
            </a:extLst>
          </p:cNvPr>
          <p:cNvSpPr txBox="1"/>
          <p:nvPr/>
        </p:nvSpPr>
        <p:spPr>
          <a:xfrm>
            <a:off x="390985" y="1513490"/>
            <a:ext cx="4572000" cy="4062651"/>
          </a:xfrm>
          <a:prstGeom prst="rect">
            <a:avLst/>
          </a:prstGeom>
          <a:noFill/>
        </p:spPr>
        <p:txBody>
          <a:bodyPr wrap="square" rtlCol="0">
            <a:spAutoFit/>
          </a:bodyPr>
          <a:lstStyle/>
          <a:p>
            <a:pPr marL="285750" indent="-285750">
              <a:buFont typeface="Arial" panose="020B0604020202020204" pitchFamily="34" charset="0"/>
              <a:buChar char="•"/>
            </a:pPr>
            <a:r>
              <a:rPr lang="en-US">
                <a:solidFill>
                  <a:srgbClr val="161616"/>
                </a:solidFill>
                <a:latin typeface="Segoe UI" panose="020B0502040204020203" pitchFamily="34" charset="0"/>
              </a:rPr>
              <a:t>D</a:t>
            </a:r>
            <a:r>
              <a:rPr lang="en-US" b="0" i="0">
                <a:solidFill>
                  <a:srgbClr val="161616"/>
                </a:solidFill>
                <a:effectLst/>
                <a:latin typeface="Segoe UI" panose="020B0502040204020203" pitchFamily="34" charset="0"/>
              </a:rPr>
              <a:t>etects user affiliation with other users within the group, based on organization's reporting-structure similarity.</a:t>
            </a:r>
          </a:p>
          <a:p>
            <a:pPr marL="285750" indent="-285750">
              <a:buFont typeface="Arial" panose="020B0604020202020204" pitchFamily="34" charset="0"/>
              <a:buChar char="•"/>
            </a:pPr>
            <a:endParaRPr lang="en-US">
              <a:solidFill>
                <a:srgbClr val="161616"/>
              </a:solidFill>
              <a:latin typeface="Segoe UI" panose="020B0502040204020203" pitchFamily="34" charset="0"/>
            </a:endParaRPr>
          </a:p>
          <a:p>
            <a:pPr marL="285750" indent="-285750">
              <a:buFont typeface="Arial" panose="020B0604020202020204" pitchFamily="34" charset="0"/>
              <a:buChar char="•"/>
            </a:pPr>
            <a:r>
              <a:rPr lang="en-US" b="0" i="0">
                <a:solidFill>
                  <a:srgbClr val="161616"/>
                </a:solidFill>
                <a:effectLst/>
                <a:latin typeface="Segoe UI" panose="020B0502040204020203" pitchFamily="34" charset="0"/>
              </a:rPr>
              <a:t>Users who are distant from all the other group members based on their organization's chart, are considered to have "low affiliation" within the group.</a:t>
            </a:r>
          </a:p>
          <a:p>
            <a:pPr marL="285750" indent="-285750">
              <a:buFont typeface="Arial" panose="020B0604020202020204" pitchFamily="34" charset="0"/>
              <a:buChar char="•"/>
            </a:pPr>
            <a:endParaRPr lang="en-US">
              <a:solidFill>
                <a:srgbClr val="161616"/>
              </a:solidFill>
              <a:latin typeface="Segoe UI" panose="020B0502040204020203" pitchFamily="34" charset="0"/>
            </a:endParaRPr>
          </a:p>
          <a:p>
            <a:endParaRPr lang="en-US">
              <a:solidFill>
                <a:srgbClr val="161616"/>
              </a:solidFill>
              <a:latin typeface="Segoe UI" panose="020B0502040204020203" pitchFamily="34" charset="0"/>
            </a:endParaRPr>
          </a:p>
          <a:p>
            <a:r>
              <a:rPr lang="en-US" sz="1400" i="1">
                <a:solidFill>
                  <a:srgbClr val="161616"/>
                </a:solidFill>
                <a:latin typeface="Segoe UI" panose="020B0502040204020203" pitchFamily="34" charset="0"/>
              </a:rPr>
              <a:t>** Only </a:t>
            </a:r>
            <a:r>
              <a:rPr lang="en-US" sz="1400" b="0" i="1">
                <a:solidFill>
                  <a:srgbClr val="161616"/>
                </a:solidFill>
                <a:effectLst/>
                <a:latin typeface="Segoe UI" panose="020B0502040204020203" pitchFamily="34" charset="0"/>
              </a:rPr>
              <a:t>available for users in your directory.</a:t>
            </a:r>
          </a:p>
          <a:p>
            <a:r>
              <a:rPr lang="en-US" sz="1400" i="1">
                <a:solidFill>
                  <a:srgbClr val="161616"/>
                </a:solidFill>
                <a:latin typeface="Segoe UI" panose="020B0502040204020203" pitchFamily="34" charset="0"/>
              </a:rPr>
              <a:t>**</a:t>
            </a:r>
            <a:r>
              <a:rPr lang="en-US" sz="1400" b="0" i="1">
                <a:solidFill>
                  <a:srgbClr val="161616"/>
                </a:solidFill>
                <a:effectLst/>
                <a:latin typeface="Segoe UI" panose="020B0502040204020203" pitchFamily="34" charset="0"/>
              </a:rPr>
              <a:t> A user should have a manager attribute</a:t>
            </a:r>
          </a:p>
          <a:p>
            <a:r>
              <a:rPr lang="en-US" sz="1400" b="0" i="1">
                <a:solidFill>
                  <a:srgbClr val="161616"/>
                </a:solidFill>
                <a:effectLst/>
                <a:latin typeface="Segoe UI" panose="020B0502040204020203" pitchFamily="34" charset="0"/>
              </a:rPr>
              <a:t>**Groups with more than 600 users are not supported.</a:t>
            </a:r>
            <a:endParaRPr lang="en-US" sz="1400" i="1">
              <a:solidFill>
                <a:srgbClr val="161616"/>
              </a:solidFill>
              <a:latin typeface="Segoe UI" panose="020B0502040204020203" pitchFamily="34" charset="0"/>
            </a:endParaRPr>
          </a:p>
          <a:p>
            <a:endParaRPr lang="en-US"/>
          </a:p>
        </p:txBody>
      </p:sp>
      <p:sp>
        <p:nvSpPr>
          <p:cNvPr id="3" name="TextBox 2">
            <a:extLst>
              <a:ext uri="{FF2B5EF4-FFF2-40B4-BE49-F238E27FC236}">
                <a16:creationId xmlns:a16="http://schemas.microsoft.com/office/drawing/2014/main" id="{2708F911-C3DF-4A46-503A-83BFC0F6B7C2}"/>
              </a:ext>
            </a:extLst>
          </p:cNvPr>
          <p:cNvSpPr txBox="1"/>
          <p:nvPr/>
        </p:nvSpPr>
        <p:spPr>
          <a:xfrm>
            <a:off x="390985" y="6166131"/>
            <a:ext cx="2505964" cy="369332"/>
          </a:xfrm>
          <a:prstGeom prst="rect">
            <a:avLst/>
          </a:prstGeom>
          <a:noFill/>
        </p:spPr>
        <p:txBody>
          <a:bodyPr wrap="square" rtlCol="0">
            <a:spAutoFit/>
          </a:bodyPr>
          <a:lstStyle/>
          <a:p>
            <a:r>
              <a:rPr lang="en-US">
                <a:hlinkClick r:id="rId3"/>
              </a:rPr>
              <a:t>Demo</a:t>
            </a:r>
            <a:endParaRPr lang="en-US"/>
          </a:p>
        </p:txBody>
      </p:sp>
    </p:spTree>
    <p:extLst>
      <p:ext uri="{BB962C8B-B14F-4D97-AF65-F5344CB8AC3E}">
        <p14:creationId xmlns:p14="http://schemas.microsoft.com/office/powerpoint/2010/main" val="36628603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6595A-642A-C56E-C58E-22158F108567}"/>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a:solidFill>
                  <a:schemeClr val="tx1"/>
                </a:solidFill>
                <a:latin typeface="+mj-lt"/>
                <a:ea typeface="+mj-ea"/>
                <a:cs typeface="+mj-cs"/>
              </a:rPr>
              <a:t>Access Reviews for Guests</a:t>
            </a:r>
          </a:p>
        </p:txBody>
      </p:sp>
    </p:spTree>
    <p:extLst>
      <p:ext uri="{BB962C8B-B14F-4D97-AF65-F5344CB8AC3E}">
        <p14:creationId xmlns:p14="http://schemas.microsoft.com/office/powerpoint/2010/main" val="3247063583"/>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661993"/>
          </a:xfrm>
        </p:spPr>
        <p:txBody>
          <a:bodyPr>
            <a:normAutofit/>
          </a:bodyPr>
          <a:lstStyle/>
          <a:p>
            <a:r>
              <a:rPr lang="en-US"/>
              <a:t>Reduce risk of guest users in Teams and Microsoft 365 groups</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people_4" title="Icon of a person">
            <a:extLst>
              <a:ext uri="{FF2B5EF4-FFF2-40B4-BE49-F238E27FC236}">
                <a16:creationId xmlns:a16="http://schemas.microsoft.com/office/drawing/2014/main" id="{67CD1425-82CF-2592-7C3B-3D32A06BEE69}"/>
              </a:ext>
            </a:extLst>
          </p:cNvPr>
          <p:cNvSpPr>
            <a:spLocks noChangeAspect="1" noEditPoints="1"/>
          </p:cNvSpPr>
          <p:nvPr/>
        </p:nvSpPr>
        <p:spPr bwMode="auto">
          <a:xfrm>
            <a:off x="6175284" y="2332531"/>
            <a:ext cx="385413" cy="430886"/>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5" name="Straight Arrow Connector 4">
            <a:extLst>
              <a:ext uri="{FF2B5EF4-FFF2-40B4-BE49-F238E27FC236}">
                <a16:creationId xmlns:a16="http://schemas.microsoft.com/office/drawing/2014/main" id="{6FDC63DF-693B-2C21-1471-233F7F181641}"/>
              </a:ext>
            </a:extLst>
          </p:cNvPr>
          <p:cNvCxnSpPr>
            <a:cxnSpLocks/>
          </p:cNvCxnSpPr>
          <p:nvPr/>
        </p:nvCxnSpPr>
        <p:spPr>
          <a:xfrm>
            <a:off x="6711947" y="2595537"/>
            <a:ext cx="68655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6ACC716-4B5F-DDCC-9041-97123324F93D}"/>
              </a:ext>
            </a:extLst>
          </p:cNvPr>
          <p:cNvSpPr txBox="1"/>
          <p:nvPr/>
        </p:nvSpPr>
        <p:spPr>
          <a:xfrm>
            <a:off x="6728581" y="2117087"/>
            <a:ext cx="803562" cy="430887"/>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1. Creates a team</a:t>
            </a:r>
          </a:p>
        </p:txBody>
      </p:sp>
      <p:sp>
        <p:nvSpPr>
          <p:cNvPr id="8" name="Oval 7">
            <a:extLst>
              <a:ext uri="{FF2B5EF4-FFF2-40B4-BE49-F238E27FC236}">
                <a16:creationId xmlns:a16="http://schemas.microsoft.com/office/drawing/2014/main" id="{7535A3A9-DD8B-2B8A-87AC-9A932E99CAB8}"/>
              </a:ext>
            </a:extLst>
          </p:cNvPr>
          <p:cNvSpPr/>
          <p:nvPr/>
        </p:nvSpPr>
        <p:spPr bwMode="auto">
          <a:xfrm>
            <a:off x="7810706" y="1725561"/>
            <a:ext cx="2716466" cy="2716466"/>
          </a:xfrm>
          <a:prstGeom prst="ellipse">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a:extLst>
              <a:ext uri="{FF2B5EF4-FFF2-40B4-BE49-F238E27FC236}">
                <a16:creationId xmlns:a16="http://schemas.microsoft.com/office/drawing/2014/main" id="{0CFEBA69-66E4-8DD0-17DF-8D6A3462A6F0}"/>
              </a:ext>
            </a:extLst>
          </p:cNvPr>
          <p:cNvGrpSpPr/>
          <p:nvPr/>
        </p:nvGrpSpPr>
        <p:grpSpPr>
          <a:xfrm>
            <a:off x="8825579" y="1427631"/>
            <a:ext cx="658800" cy="658800"/>
            <a:chOff x="3111470" y="2247460"/>
            <a:chExt cx="658800" cy="658800"/>
          </a:xfrm>
        </p:grpSpPr>
        <p:sp>
          <p:nvSpPr>
            <p:cNvPr id="12" name="Oval 11">
              <a:extLst>
                <a:ext uri="{FF2B5EF4-FFF2-40B4-BE49-F238E27FC236}">
                  <a16:creationId xmlns:a16="http://schemas.microsoft.com/office/drawing/2014/main" id="{7DDEA4A9-95E9-4039-4427-DB5A3938A7B1}"/>
                </a:ext>
              </a:extLst>
            </p:cNvPr>
            <p:cNvSpPr>
              <a:spLocks noChangeAspect="1"/>
            </p:cNvSpPr>
            <p:nvPr/>
          </p:nvSpPr>
          <p:spPr bwMode="auto">
            <a:xfrm>
              <a:off x="3111470" y="2247460"/>
              <a:ext cx="658800" cy="658800"/>
            </a:xfrm>
            <a:prstGeom prst="ellipse">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3" name="people_4" title="Icon of a person">
              <a:extLst>
                <a:ext uri="{FF2B5EF4-FFF2-40B4-BE49-F238E27FC236}">
                  <a16:creationId xmlns:a16="http://schemas.microsoft.com/office/drawing/2014/main" id="{A3521ADF-79D0-37E4-E19B-50E8EE29A2B3}"/>
                </a:ext>
              </a:extLst>
            </p:cNvPr>
            <p:cNvSpPr>
              <a:spLocks noChangeAspect="1" noEditPoints="1"/>
            </p:cNvSpPr>
            <p:nvPr/>
          </p:nvSpPr>
          <p:spPr bwMode="auto">
            <a:xfrm>
              <a:off x="3348367" y="2447252"/>
              <a:ext cx="306402" cy="34255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plus" title="Icon of a plus sign">
              <a:extLst>
                <a:ext uri="{FF2B5EF4-FFF2-40B4-BE49-F238E27FC236}">
                  <a16:creationId xmlns:a16="http://schemas.microsoft.com/office/drawing/2014/main" id="{685B5599-D1F4-D596-4BBA-0B24F41A7CD4}"/>
                </a:ext>
              </a:extLst>
            </p:cNvPr>
            <p:cNvSpPr>
              <a:spLocks noChangeAspect="1" noEditPoints="1"/>
            </p:cNvSpPr>
            <p:nvPr/>
          </p:nvSpPr>
          <p:spPr bwMode="auto">
            <a:xfrm>
              <a:off x="3215114" y="2551901"/>
              <a:ext cx="133253" cy="133253"/>
            </a:xfrm>
            <a:custGeom>
              <a:avLst/>
              <a:gdLst>
                <a:gd name="T0" fmla="*/ 0 w 256"/>
                <a:gd name="T1" fmla="*/ 128 h 256"/>
                <a:gd name="T2" fmla="*/ 256 w 256"/>
                <a:gd name="T3" fmla="*/ 128 h 256"/>
                <a:gd name="T4" fmla="*/ 128 w 256"/>
                <a:gd name="T5" fmla="*/ 0 h 256"/>
                <a:gd name="T6" fmla="*/ 128 w 256"/>
                <a:gd name="T7" fmla="*/ 256 h 256"/>
              </a:gdLst>
              <a:ahLst/>
              <a:cxnLst>
                <a:cxn ang="0">
                  <a:pos x="T0" y="T1"/>
                </a:cxn>
                <a:cxn ang="0">
                  <a:pos x="T2" y="T3"/>
                </a:cxn>
                <a:cxn ang="0">
                  <a:pos x="T4" y="T5"/>
                </a:cxn>
                <a:cxn ang="0">
                  <a:pos x="T6" y="T7"/>
                </a:cxn>
              </a:cxnLst>
              <a:rect l="0" t="0" r="r" b="b"/>
              <a:pathLst>
                <a:path w="256" h="256">
                  <a:moveTo>
                    <a:pt x="0" y="128"/>
                  </a:moveTo>
                  <a:lnTo>
                    <a:pt x="256" y="128"/>
                  </a:lnTo>
                  <a:moveTo>
                    <a:pt x="128" y="0"/>
                  </a:moveTo>
                  <a:lnTo>
                    <a:pt x="128" y="2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lin ang="5400000" scaled="1"/>
                </a:gradFill>
              </a:endParaRPr>
            </a:p>
          </p:txBody>
        </p:sp>
      </p:grpSp>
      <p:sp>
        <p:nvSpPr>
          <p:cNvPr id="15" name="TextBox 14">
            <a:extLst>
              <a:ext uri="{FF2B5EF4-FFF2-40B4-BE49-F238E27FC236}">
                <a16:creationId xmlns:a16="http://schemas.microsoft.com/office/drawing/2014/main" id="{1E7683EC-CF5A-D32A-BEFF-870ED248B5B9}"/>
              </a:ext>
            </a:extLst>
          </p:cNvPr>
          <p:cNvSpPr txBox="1"/>
          <p:nvPr/>
        </p:nvSpPr>
        <p:spPr>
          <a:xfrm>
            <a:off x="8531458" y="975207"/>
            <a:ext cx="1514669" cy="430887"/>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2. Guests are added to the team</a:t>
            </a:r>
          </a:p>
        </p:txBody>
      </p:sp>
      <p:sp>
        <p:nvSpPr>
          <p:cNvPr id="16" name="Oval 15">
            <a:extLst>
              <a:ext uri="{FF2B5EF4-FFF2-40B4-BE49-F238E27FC236}">
                <a16:creationId xmlns:a16="http://schemas.microsoft.com/office/drawing/2014/main" id="{0A8CC4E3-E4F7-E625-4FA9-17F09137B43C}"/>
              </a:ext>
            </a:extLst>
          </p:cNvPr>
          <p:cNvSpPr/>
          <p:nvPr/>
        </p:nvSpPr>
        <p:spPr bwMode="auto">
          <a:xfrm>
            <a:off x="10020100" y="2144800"/>
            <a:ext cx="658800" cy="658800"/>
          </a:xfrm>
          <a:prstGeom prst="ellipse">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a:extLst>
              <a:ext uri="{FF2B5EF4-FFF2-40B4-BE49-F238E27FC236}">
                <a16:creationId xmlns:a16="http://schemas.microsoft.com/office/drawing/2014/main" id="{AB5E1198-FD26-9B4E-5FF7-BADC5B177AAB}"/>
              </a:ext>
            </a:extLst>
          </p:cNvPr>
          <p:cNvSpPr txBox="1"/>
          <p:nvPr/>
        </p:nvSpPr>
        <p:spPr>
          <a:xfrm>
            <a:off x="10567212" y="1283026"/>
            <a:ext cx="1645707" cy="861774"/>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3. Access reviews detects teams with guests and triggers review on them</a:t>
            </a:r>
          </a:p>
        </p:txBody>
      </p:sp>
      <p:grpSp>
        <p:nvGrpSpPr>
          <p:cNvPr id="18" name="Group 17">
            <a:extLst>
              <a:ext uri="{FF2B5EF4-FFF2-40B4-BE49-F238E27FC236}">
                <a16:creationId xmlns:a16="http://schemas.microsoft.com/office/drawing/2014/main" id="{8A8ED442-4546-F560-035D-E2E8B55F2C75}"/>
              </a:ext>
            </a:extLst>
          </p:cNvPr>
          <p:cNvGrpSpPr/>
          <p:nvPr/>
        </p:nvGrpSpPr>
        <p:grpSpPr>
          <a:xfrm>
            <a:off x="9982349" y="3582000"/>
            <a:ext cx="657981" cy="657981"/>
            <a:chOff x="3114386" y="5053354"/>
            <a:chExt cx="779890" cy="779890"/>
          </a:xfrm>
        </p:grpSpPr>
        <p:sp useBgFill="1">
          <p:nvSpPr>
            <p:cNvPr id="19" name="Oval 18">
              <a:extLst>
                <a:ext uri="{FF2B5EF4-FFF2-40B4-BE49-F238E27FC236}">
                  <a16:creationId xmlns:a16="http://schemas.microsoft.com/office/drawing/2014/main" id="{34CE317E-28E7-95CC-5B01-E161BD7A912F}"/>
                </a:ext>
              </a:extLst>
            </p:cNvPr>
            <p:cNvSpPr/>
            <p:nvPr/>
          </p:nvSpPr>
          <p:spPr bwMode="auto">
            <a:xfrm>
              <a:off x="3114386" y="5053354"/>
              <a:ext cx="779890" cy="779890"/>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0" name="list_4" title="Icon of a checklist">
              <a:extLst>
                <a:ext uri="{FF2B5EF4-FFF2-40B4-BE49-F238E27FC236}">
                  <a16:creationId xmlns:a16="http://schemas.microsoft.com/office/drawing/2014/main" id="{04B9E5C4-66B9-E5AF-FB1B-E501A57E4029}"/>
                </a:ext>
              </a:extLst>
            </p:cNvPr>
            <p:cNvSpPr>
              <a:spLocks noChangeAspect="1" noEditPoints="1"/>
            </p:cNvSpPr>
            <p:nvPr/>
          </p:nvSpPr>
          <p:spPr bwMode="auto">
            <a:xfrm>
              <a:off x="3239074" y="5214193"/>
              <a:ext cx="530515" cy="35857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sp>
        <p:nvSpPr>
          <p:cNvPr id="21" name="TextBox 20">
            <a:extLst>
              <a:ext uri="{FF2B5EF4-FFF2-40B4-BE49-F238E27FC236}">
                <a16:creationId xmlns:a16="http://schemas.microsoft.com/office/drawing/2014/main" id="{E9C3F6F3-AE85-9559-E126-B810DE6160EC}"/>
              </a:ext>
            </a:extLst>
          </p:cNvPr>
          <p:cNvSpPr txBox="1"/>
          <p:nvPr/>
        </p:nvSpPr>
        <p:spPr>
          <a:xfrm>
            <a:off x="10284144" y="4337653"/>
            <a:ext cx="1691725" cy="1077218"/>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4. Membership reviewed; System provides recommendations based on last sign-in</a:t>
            </a:r>
          </a:p>
        </p:txBody>
      </p:sp>
      <p:grpSp>
        <p:nvGrpSpPr>
          <p:cNvPr id="22" name="Group 21">
            <a:extLst>
              <a:ext uri="{FF2B5EF4-FFF2-40B4-BE49-F238E27FC236}">
                <a16:creationId xmlns:a16="http://schemas.microsoft.com/office/drawing/2014/main" id="{09D31D18-5E25-4849-D826-E198287347E1}"/>
              </a:ext>
            </a:extLst>
          </p:cNvPr>
          <p:cNvGrpSpPr/>
          <p:nvPr/>
        </p:nvGrpSpPr>
        <p:grpSpPr>
          <a:xfrm>
            <a:off x="7842211" y="3582644"/>
            <a:ext cx="657981" cy="657981"/>
            <a:chOff x="1849387" y="4339123"/>
            <a:chExt cx="657981" cy="657981"/>
          </a:xfrm>
        </p:grpSpPr>
        <p:sp useBgFill="1">
          <p:nvSpPr>
            <p:cNvPr id="23" name="Oval 22">
              <a:extLst>
                <a:ext uri="{FF2B5EF4-FFF2-40B4-BE49-F238E27FC236}">
                  <a16:creationId xmlns:a16="http://schemas.microsoft.com/office/drawing/2014/main" id="{E7BE919D-6F3D-2C72-8AC9-B011FAD5932A}"/>
                </a:ext>
              </a:extLst>
            </p:cNvPr>
            <p:cNvSpPr/>
            <p:nvPr/>
          </p:nvSpPr>
          <p:spPr bwMode="auto">
            <a:xfrm>
              <a:off x="1849387" y="4339123"/>
              <a:ext cx="657981" cy="657981"/>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4" name="trash" title="Icon of a trash can">
              <a:extLst>
                <a:ext uri="{FF2B5EF4-FFF2-40B4-BE49-F238E27FC236}">
                  <a16:creationId xmlns:a16="http://schemas.microsoft.com/office/drawing/2014/main" id="{90001D91-9171-3BDA-C708-DDAE9E958D8E}"/>
                </a:ext>
              </a:extLst>
            </p:cNvPr>
            <p:cNvSpPr>
              <a:spLocks noChangeAspect="1" noEditPoints="1"/>
            </p:cNvSpPr>
            <p:nvPr/>
          </p:nvSpPr>
          <p:spPr bwMode="auto">
            <a:xfrm>
              <a:off x="2021822" y="4485233"/>
              <a:ext cx="316293" cy="365760"/>
            </a:xfrm>
            <a:custGeom>
              <a:avLst/>
              <a:gdLst>
                <a:gd name="T0" fmla="*/ 258 w 292"/>
                <a:gd name="T1" fmla="*/ 46 h 337"/>
                <a:gd name="T2" fmla="*/ 258 w 292"/>
                <a:gd name="T3" fmla="*/ 313 h 337"/>
                <a:gd name="T4" fmla="*/ 234 w 292"/>
                <a:gd name="T5" fmla="*/ 337 h 337"/>
                <a:gd name="T6" fmla="*/ 57 w 292"/>
                <a:gd name="T7" fmla="*/ 337 h 337"/>
                <a:gd name="T8" fmla="*/ 33 w 292"/>
                <a:gd name="T9" fmla="*/ 313 h 337"/>
                <a:gd name="T10" fmla="*/ 33 w 292"/>
                <a:gd name="T11" fmla="*/ 46 h 337"/>
                <a:gd name="T12" fmla="*/ 0 w 292"/>
                <a:gd name="T13" fmla="*/ 46 h 337"/>
                <a:gd name="T14" fmla="*/ 292 w 292"/>
                <a:gd name="T15" fmla="*/ 46 h 337"/>
                <a:gd name="T16" fmla="*/ 101 w 292"/>
                <a:gd name="T17" fmla="*/ 101 h 337"/>
                <a:gd name="T18" fmla="*/ 101 w 292"/>
                <a:gd name="T19" fmla="*/ 279 h 337"/>
                <a:gd name="T20" fmla="*/ 146 w 292"/>
                <a:gd name="T21" fmla="*/ 101 h 337"/>
                <a:gd name="T22" fmla="*/ 146 w 292"/>
                <a:gd name="T23" fmla="*/ 279 h 337"/>
                <a:gd name="T24" fmla="*/ 191 w 292"/>
                <a:gd name="T25" fmla="*/ 101 h 337"/>
                <a:gd name="T26" fmla="*/ 191 w 292"/>
                <a:gd name="T27" fmla="*/ 279 h 337"/>
                <a:gd name="T28" fmla="*/ 191 w 292"/>
                <a:gd name="T29" fmla="*/ 46 h 337"/>
                <a:gd name="T30" fmla="*/ 191 w 292"/>
                <a:gd name="T31" fmla="*/ 14 h 337"/>
                <a:gd name="T32" fmla="*/ 177 w 292"/>
                <a:gd name="T33" fmla="*/ 0 h 337"/>
                <a:gd name="T34" fmla="*/ 115 w 292"/>
                <a:gd name="T35" fmla="*/ 0 h 337"/>
                <a:gd name="T36" fmla="*/ 101 w 292"/>
                <a:gd name="T37" fmla="*/ 14 h 337"/>
                <a:gd name="T38" fmla="*/ 101 w 292"/>
                <a:gd name="T39" fmla="*/ 4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337">
                  <a:moveTo>
                    <a:pt x="258" y="46"/>
                  </a:moveTo>
                  <a:cubicBezTo>
                    <a:pt x="258" y="313"/>
                    <a:pt x="258" y="313"/>
                    <a:pt x="258" y="313"/>
                  </a:cubicBezTo>
                  <a:cubicBezTo>
                    <a:pt x="258" y="326"/>
                    <a:pt x="247" y="337"/>
                    <a:pt x="234" y="337"/>
                  </a:cubicBezTo>
                  <a:cubicBezTo>
                    <a:pt x="57" y="337"/>
                    <a:pt x="57" y="337"/>
                    <a:pt x="57" y="337"/>
                  </a:cubicBezTo>
                  <a:cubicBezTo>
                    <a:pt x="44" y="337"/>
                    <a:pt x="33" y="326"/>
                    <a:pt x="33" y="313"/>
                  </a:cubicBezTo>
                  <a:cubicBezTo>
                    <a:pt x="33" y="46"/>
                    <a:pt x="33" y="46"/>
                    <a:pt x="33" y="46"/>
                  </a:cubicBezTo>
                  <a:moveTo>
                    <a:pt x="0" y="46"/>
                  </a:moveTo>
                  <a:cubicBezTo>
                    <a:pt x="292" y="46"/>
                    <a:pt x="292" y="46"/>
                    <a:pt x="292" y="46"/>
                  </a:cubicBezTo>
                  <a:moveTo>
                    <a:pt x="101" y="101"/>
                  </a:moveTo>
                  <a:cubicBezTo>
                    <a:pt x="101" y="279"/>
                    <a:pt x="101" y="279"/>
                    <a:pt x="101" y="279"/>
                  </a:cubicBezTo>
                  <a:moveTo>
                    <a:pt x="146" y="101"/>
                  </a:moveTo>
                  <a:cubicBezTo>
                    <a:pt x="146" y="279"/>
                    <a:pt x="146" y="279"/>
                    <a:pt x="146" y="279"/>
                  </a:cubicBezTo>
                  <a:moveTo>
                    <a:pt x="191" y="101"/>
                  </a:moveTo>
                  <a:cubicBezTo>
                    <a:pt x="191" y="279"/>
                    <a:pt x="191" y="279"/>
                    <a:pt x="191" y="279"/>
                  </a:cubicBezTo>
                  <a:moveTo>
                    <a:pt x="191" y="46"/>
                  </a:moveTo>
                  <a:cubicBezTo>
                    <a:pt x="191" y="14"/>
                    <a:pt x="191" y="14"/>
                    <a:pt x="191" y="14"/>
                  </a:cubicBezTo>
                  <a:cubicBezTo>
                    <a:pt x="191" y="6"/>
                    <a:pt x="185" y="0"/>
                    <a:pt x="177" y="0"/>
                  </a:cubicBezTo>
                  <a:cubicBezTo>
                    <a:pt x="115" y="0"/>
                    <a:pt x="115" y="0"/>
                    <a:pt x="115" y="0"/>
                  </a:cubicBezTo>
                  <a:cubicBezTo>
                    <a:pt x="107" y="0"/>
                    <a:pt x="101" y="6"/>
                    <a:pt x="101" y="14"/>
                  </a:cubicBezTo>
                  <a:cubicBezTo>
                    <a:pt x="101" y="46"/>
                    <a:pt x="101" y="46"/>
                    <a:pt x="101" y="4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grpSp>
      <p:grpSp>
        <p:nvGrpSpPr>
          <p:cNvPr id="25" name="Group 24">
            <a:extLst>
              <a:ext uri="{FF2B5EF4-FFF2-40B4-BE49-F238E27FC236}">
                <a16:creationId xmlns:a16="http://schemas.microsoft.com/office/drawing/2014/main" id="{6A7C39B6-E671-3C62-1FFF-A92A686C2D0E}"/>
              </a:ext>
            </a:extLst>
          </p:cNvPr>
          <p:cNvGrpSpPr/>
          <p:nvPr/>
        </p:nvGrpSpPr>
        <p:grpSpPr>
          <a:xfrm>
            <a:off x="7612417" y="2144800"/>
            <a:ext cx="657981" cy="657981"/>
            <a:chOff x="770978" y="4544541"/>
            <a:chExt cx="657981" cy="657981"/>
          </a:xfrm>
        </p:grpSpPr>
        <p:sp useBgFill="1">
          <p:nvSpPr>
            <p:cNvPr id="26" name="Oval 25">
              <a:extLst>
                <a:ext uri="{FF2B5EF4-FFF2-40B4-BE49-F238E27FC236}">
                  <a16:creationId xmlns:a16="http://schemas.microsoft.com/office/drawing/2014/main" id="{448EA6C4-7164-F378-910A-D7749074D951}"/>
                </a:ext>
              </a:extLst>
            </p:cNvPr>
            <p:cNvSpPr/>
            <p:nvPr/>
          </p:nvSpPr>
          <p:spPr bwMode="auto">
            <a:xfrm>
              <a:off x="770978" y="4544541"/>
              <a:ext cx="657981" cy="657981"/>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pic>
          <p:nvPicPr>
            <p:cNvPr id="27" name="Picture 26">
              <a:extLst>
                <a:ext uri="{FF2B5EF4-FFF2-40B4-BE49-F238E27FC236}">
                  <a16:creationId xmlns:a16="http://schemas.microsoft.com/office/drawing/2014/main" id="{6EA845DF-284E-F7BA-1FE0-AD30E1A740FD}"/>
                </a:ext>
              </a:extLst>
            </p:cNvPr>
            <p:cNvPicPr>
              <a:picLocks noChangeAspect="1"/>
            </p:cNvPicPr>
            <p:nvPr/>
          </p:nvPicPr>
          <p:blipFill rotWithShape="1">
            <a:blip r:embed="rId3"/>
            <a:srcRect l="10781" r="8447" b="23381"/>
            <a:stretch/>
          </p:blipFill>
          <p:spPr>
            <a:xfrm>
              <a:off x="907022" y="4692501"/>
              <a:ext cx="373274" cy="350348"/>
            </a:xfrm>
            <a:prstGeom prst="rect">
              <a:avLst/>
            </a:prstGeom>
          </p:spPr>
        </p:pic>
      </p:grpSp>
      <p:sp>
        <p:nvSpPr>
          <p:cNvPr id="28" name="TextBox 27">
            <a:extLst>
              <a:ext uri="{FF2B5EF4-FFF2-40B4-BE49-F238E27FC236}">
                <a16:creationId xmlns:a16="http://schemas.microsoft.com/office/drawing/2014/main" id="{F253254D-349A-4CC5-D601-27E57EF82D40}"/>
              </a:ext>
            </a:extLst>
          </p:cNvPr>
          <p:cNvSpPr txBox="1"/>
          <p:nvPr/>
        </p:nvSpPr>
        <p:spPr>
          <a:xfrm>
            <a:off x="6711947" y="4255549"/>
            <a:ext cx="1936858" cy="861774"/>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5. (Optional) Denied guests are blocked from signing in and then deleted</a:t>
            </a:r>
          </a:p>
        </p:txBody>
      </p:sp>
      <p:pic>
        <p:nvPicPr>
          <p:cNvPr id="29" name="Graphic 28">
            <a:extLst>
              <a:ext uri="{FF2B5EF4-FFF2-40B4-BE49-F238E27FC236}">
                <a16:creationId xmlns:a16="http://schemas.microsoft.com/office/drawing/2014/main" id="{EF82C707-3CF7-B3A2-60B0-A8259DE7CC27}"/>
              </a:ext>
            </a:extLst>
          </p:cNvPr>
          <p:cNvPicPr>
            <a:picLocks noChangeAspect="1"/>
          </p:cNvPicPr>
          <p:nvPr/>
        </p:nvPicPr>
        <p:blipFill>
          <a:blip r:embed="rId4"/>
          <a:srcRect/>
          <a:stretch/>
        </p:blipFill>
        <p:spPr>
          <a:xfrm>
            <a:off x="10102050" y="2196813"/>
            <a:ext cx="503993" cy="503993"/>
          </a:xfrm>
          <a:prstGeom prst="rect">
            <a:avLst/>
          </a:prstGeom>
        </p:spPr>
      </p:pic>
      <p:sp>
        <p:nvSpPr>
          <p:cNvPr id="33" name="TextBox 32">
            <a:extLst>
              <a:ext uri="{FF2B5EF4-FFF2-40B4-BE49-F238E27FC236}">
                <a16:creationId xmlns:a16="http://schemas.microsoft.com/office/drawing/2014/main" id="{A05EB273-B2B1-5729-8C86-82E824CD96D8}"/>
              </a:ext>
            </a:extLst>
          </p:cNvPr>
          <p:cNvSpPr txBox="1"/>
          <p:nvPr/>
        </p:nvSpPr>
        <p:spPr>
          <a:xfrm>
            <a:off x="573938" y="2643108"/>
            <a:ext cx="4768955" cy="3080074"/>
          </a:xfrm>
          <a:prstGeom prst="rect">
            <a:avLst/>
          </a:prstGeom>
          <a:noFill/>
        </p:spPr>
        <p:txBody>
          <a:bodyPr wrap="square">
            <a:spAutoFit/>
          </a:bodyPr>
          <a:lstStyle/>
          <a:p>
            <a:r>
              <a:rPr lang="en-US" b="1">
                <a:solidFill>
                  <a:schemeClr val="accent1"/>
                </a:solidFill>
              </a:rPr>
              <a:t>Newly created groups </a:t>
            </a:r>
            <a:r>
              <a:rPr lang="en-US"/>
              <a:t>that have guests, and </a:t>
            </a:r>
            <a:r>
              <a:rPr lang="en-US" b="1">
                <a:solidFill>
                  <a:schemeClr val="accent1"/>
                </a:solidFill>
              </a:rPr>
              <a:t>existing groups </a:t>
            </a:r>
            <a:r>
              <a:rPr lang="en-US"/>
              <a:t>that have newly added guests are automatically included in the review</a:t>
            </a:r>
          </a:p>
          <a:p>
            <a:endParaRPr lang="en-US"/>
          </a:p>
          <a:p>
            <a:r>
              <a:rPr lang="en-US"/>
              <a:t>Designate </a:t>
            </a:r>
            <a:r>
              <a:rPr lang="en-US" b="1">
                <a:solidFill>
                  <a:schemeClr val="accent1"/>
                </a:solidFill>
              </a:rPr>
              <a:t>group owners </a:t>
            </a:r>
            <a:r>
              <a:rPr lang="en-US"/>
              <a:t>or </a:t>
            </a:r>
            <a:r>
              <a:rPr lang="en-US" b="1">
                <a:solidFill>
                  <a:schemeClr val="accent1"/>
                </a:solidFill>
              </a:rPr>
              <a:t>guests themselves</a:t>
            </a:r>
            <a:r>
              <a:rPr lang="en-US"/>
              <a:t> to be the reviewer</a:t>
            </a:r>
          </a:p>
          <a:p>
            <a:endParaRPr lang="en-US"/>
          </a:p>
          <a:p>
            <a:r>
              <a:rPr lang="en-US"/>
              <a:t>Ensure that guest users retain only the </a:t>
            </a:r>
            <a:r>
              <a:rPr lang="en-US" b="1">
                <a:solidFill>
                  <a:schemeClr val="accent1"/>
                </a:solidFill>
              </a:rPr>
              <a:t>access they need</a:t>
            </a:r>
            <a:r>
              <a:rPr lang="en-US"/>
              <a:t> to Teams and Microsoft 365 groups</a:t>
            </a:r>
          </a:p>
        </p:txBody>
      </p:sp>
    </p:spTree>
    <p:extLst>
      <p:ext uri="{BB962C8B-B14F-4D97-AF65-F5344CB8AC3E}">
        <p14:creationId xmlns:p14="http://schemas.microsoft.com/office/powerpoint/2010/main" val="303247003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normAutofit/>
          </a:bodyPr>
          <a:lstStyle/>
          <a:p>
            <a:r>
              <a:rPr lang="en-US" sz="3200"/>
              <a:t>PoC | Timeline</a:t>
            </a:r>
          </a:p>
        </p:txBody>
      </p:sp>
      <p:sp>
        <p:nvSpPr>
          <p:cNvPr id="22" name="TextBox 23">
            <a:extLst>
              <a:ext uri="{FF2B5EF4-FFF2-40B4-BE49-F238E27FC236}">
                <a16:creationId xmlns:a16="http://schemas.microsoft.com/office/drawing/2014/main" id="{CBB065ED-1DFD-4CCD-BC87-21A56C4AE8C5}"/>
              </a:ext>
            </a:extLst>
          </p:cNvPr>
          <p:cNvSpPr txBox="1"/>
          <p:nvPr/>
        </p:nvSpPr>
        <p:spPr>
          <a:xfrm>
            <a:off x="1448066" y="2997728"/>
            <a:ext cx="862439" cy="338554"/>
          </a:xfrm>
          <a:prstGeom prst="rect">
            <a:avLst/>
          </a:prstGeom>
          <a:noFill/>
        </p:spPr>
        <p:txBody>
          <a:bodyPr wrap="square" rtlCol="0">
            <a:spAutoFit/>
          </a:bodyPr>
          <a:lstStyle/>
          <a:p>
            <a:r>
              <a:rPr lang="en-US" sz="1600"/>
              <a:t>2 hours</a:t>
            </a:r>
          </a:p>
        </p:txBody>
      </p:sp>
      <p:sp>
        <p:nvSpPr>
          <p:cNvPr id="28" name="TextBox 12">
            <a:extLst>
              <a:ext uri="{FF2B5EF4-FFF2-40B4-BE49-F238E27FC236}">
                <a16:creationId xmlns:a16="http://schemas.microsoft.com/office/drawing/2014/main" id="{AE287A6F-D1CA-45F7-95D6-D5D0F26B44D7}"/>
              </a:ext>
            </a:extLst>
          </p:cNvPr>
          <p:cNvSpPr txBox="1"/>
          <p:nvPr/>
        </p:nvSpPr>
        <p:spPr>
          <a:xfrm>
            <a:off x="918992" y="2264225"/>
            <a:ext cx="1917778" cy="584775"/>
          </a:xfrm>
          <a:prstGeom prst="rect">
            <a:avLst/>
          </a:prstGeom>
          <a:noFill/>
        </p:spPr>
        <p:txBody>
          <a:bodyPr wrap="square" rtlCol="0">
            <a:spAutoFit/>
          </a:bodyPr>
          <a:lstStyle>
            <a:defPPr>
              <a:defRPr lang="en-US"/>
            </a:defPPr>
            <a:lvl1pPr>
              <a:defRPr sz="1600" b="1"/>
            </a:lvl1pPr>
          </a:lstStyle>
          <a:p>
            <a:pPr algn="ctr"/>
            <a:r>
              <a:rPr lang="en-US"/>
              <a:t>Onboarding and Discovery</a:t>
            </a:r>
          </a:p>
        </p:txBody>
      </p:sp>
      <p:cxnSp>
        <p:nvCxnSpPr>
          <p:cNvPr id="3" name="Gerade Verbindung mit Pfeil 2">
            <a:extLst>
              <a:ext uri="{FF2B5EF4-FFF2-40B4-BE49-F238E27FC236}">
                <a16:creationId xmlns:a16="http://schemas.microsoft.com/office/drawing/2014/main" id="{4B30A037-F077-4308-8410-62ECF711C75B}"/>
              </a:ext>
            </a:extLst>
          </p:cNvPr>
          <p:cNvCxnSpPr>
            <a:cxnSpLocks/>
            <a:stCxn id="5" idx="6"/>
            <a:endCxn id="12" idx="2"/>
          </p:cNvCxnSpPr>
          <p:nvPr/>
        </p:nvCxnSpPr>
        <p:spPr>
          <a:xfrm flipV="1">
            <a:off x="650488" y="2944668"/>
            <a:ext cx="10928342" cy="11231"/>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 name="Ellipse 4">
            <a:extLst>
              <a:ext uri="{FF2B5EF4-FFF2-40B4-BE49-F238E27FC236}">
                <a16:creationId xmlns:a16="http://schemas.microsoft.com/office/drawing/2014/main" id="{1B20ED66-36AC-45D9-9F72-FFD9D48752C1}"/>
              </a:ext>
            </a:extLst>
          </p:cNvPr>
          <p:cNvSpPr/>
          <p:nvPr/>
        </p:nvSpPr>
        <p:spPr bwMode="auto">
          <a:xfrm>
            <a:off x="338578" y="2799944"/>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Ellipse 40">
            <a:extLst>
              <a:ext uri="{FF2B5EF4-FFF2-40B4-BE49-F238E27FC236}">
                <a16:creationId xmlns:a16="http://schemas.microsoft.com/office/drawing/2014/main" id="{3CDDF166-D332-4498-A621-FE2D7B1794EE}"/>
              </a:ext>
            </a:extLst>
          </p:cNvPr>
          <p:cNvSpPr/>
          <p:nvPr/>
        </p:nvSpPr>
        <p:spPr bwMode="auto">
          <a:xfrm>
            <a:off x="8569223" y="287456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23">
            <a:extLst>
              <a:ext uri="{FF2B5EF4-FFF2-40B4-BE49-F238E27FC236}">
                <a16:creationId xmlns:a16="http://schemas.microsoft.com/office/drawing/2014/main" id="{49FCA430-6DC7-6128-0036-90795D7ECBD5}"/>
              </a:ext>
            </a:extLst>
          </p:cNvPr>
          <p:cNvSpPr txBox="1"/>
          <p:nvPr/>
        </p:nvSpPr>
        <p:spPr>
          <a:xfrm>
            <a:off x="5597092" y="2985610"/>
            <a:ext cx="862439" cy="338554"/>
          </a:xfrm>
          <a:prstGeom prst="rect">
            <a:avLst/>
          </a:prstGeom>
          <a:noFill/>
        </p:spPr>
        <p:txBody>
          <a:bodyPr wrap="square" rtlCol="0">
            <a:spAutoFit/>
          </a:bodyPr>
          <a:lstStyle/>
          <a:p>
            <a:r>
              <a:rPr lang="en-US" sz="1600"/>
              <a:t>2 hours</a:t>
            </a:r>
          </a:p>
        </p:txBody>
      </p:sp>
      <p:sp>
        <p:nvSpPr>
          <p:cNvPr id="8" name="TextBox 23">
            <a:extLst>
              <a:ext uri="{FF2B5EF4-FFF2-40B4-BE49-F238E27FC236}">
                <a16:creationId xmlns:a16="http://schemas.microsoft.com/office/drawing/2014/main" id="{D69F2A33-C1D5-9570-69FB-B081E1F0DBE2}"/>
              </a:ext>
            </a:extLst>
          </p:cNvPr>
          <p:cNvSpPr txBox="1"/>
          <p:nvPr/>
        </p:nvSpPr>
        <p:spPr>
          <a:xfrm>
            <a:off x="7325117" y="2988111"/>
            <a:ext cx="862439" cy="338554"/>
          </a:xfrm>
          <a:prstGeom prst="rect">
            <a:avLst/>
          </a:prstGeom>
          <a:noFill/>
        </p:spPr>
        <p:txBody>
          <a:bodyPr wrap="square" rtlCol="0">
            <a:spAutoFit/>
          </a:bodyPr>
          <a:lstStyle/>
          <a:p>
            <a:r>
              <a:rPr lang="en-US" sz="1600"/>
              <a:t>1 hour</a:t>
            </a:r>
          </a:p>
        </p:txBody>
      </p:sp>
      <p:sp>
        <p:nvSpPr>
          <p:cNvPr id="9" name="TextBox 12">
            <a:extLst>
              <a:ext uri="{FF2B5EF4-FFF2-40B4-BE49-F238E27FC236}">
                <a16:creationId xmlns:a16="http://schemas.microsoft.com/office/drawing/2014/main" id="{D3E65AC3-116B-4AB7-715D-68E815936089}"/>
              </a:ext>
            </a:extLst>
          </p:cNvPr>
          <p:cNvSpPr txBox="1"/>
          <p:nvPr/>
        </p:nvSpPr>
        <p:spPr>
          <a:xfrm>
            <a:off x="5111733" y="2261347"/>
            <a:ext cx="1713312" cy="584775"/>
          </a:xfrm>
          <a:prstGeom prst="rect">
            <a:avLst/>
          </a:prstGeom>
          <a:noFill/>
        </p:spPr>
        <p:txBody>
          <a:bodyPr wrap="square" rtlCol="0">
            <a:spAutoFit/>
          </a:bodyPr>
          <a:lstStyle/>
          <a:p>
            <a:pPr algn="ctr"/>
            <a:r>
              <a:rPr lang="es-MX" sz="1600" b="1"/>
              <a:t>C</a:t>
            </a:r>
            <a:r>
              <a:rPr lang="en-US" sz="1600" b="1" err="1"/>
              <a:t>ustom</a:t>
            </a:r>
            <a:r>
              <a:rPr lang="en-US" sz="1600" b="1"/>
              <a:t> Workflows</a:t>
            </a:r>
          </a:p>
        </p:txBody>
      </p:sp>
      <p:sp>
        <p:nvSpPr>
          <p:cNvPr id="12" name="Ellipse 4">
            <a:extLst>
              <a:ext uri="{FF2B5EF4-FFF2-40B4-BE49-F238E27FC236}">
                <a16:creationId xmlns:a16="http://schemas.microsoft.com/office/drawing/2014/main" id="{20FCFACD-063E-7E9D-AFFF-32B1FCEDBF0A}"/>
              </a:ext>
            </a:extLst>
          </p:cNvPr>
          <p:cNvSpPr/>
          <p:nvPr/>
        </p:nvSpPr>
        <p:spPr bwMode="auto">
          <a:xfrm>
            <a:off x="11578830" y="2788713"/>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23">
            <a:extLst>
              <a:ext uri="{FF2B5EF4-FFF2-40B4-BE49-F238E27FC236}">
                <a16:creationId xmlns:a16="http://schemas.microsoft.com/office/drawing/2014/main" id="{BDAC01A0-98FE-5170-1060-1966ED53EFC0}"/>
              </a:ext>
            </a:extLst>
          </p:cNvPr>
          <p:cNvSpPr txBox="1"/>
          <p:nvPr/>
        </p:nvSpPr>
        <p:spPr>
          <a:xfrm>
            <a:off x="10447887" y="2997728"/>
            <a:ext cx="862439" cy="338554"/>
          </a:xfrm>
          <a:prstGeom prst="rect">
            <a:avLst/>
          </a:prstGeom>
          <a:noFill/>
        </p:spPr>
        <p:txBody>
          <a:bodyPr wrap="square" rtlCol="0">
            <a:spAutoFit/>
          </a:bodyPr>
          <a:lstStyle/>
          <a:p>
            <a:r>
              <a:rPr lang="en-US" sz="1600"/>
              <a:t>1 hour</a:t>
            </a:r>
          </a:p>
        </p:txBody>
      </p:sp>
      <p:sp>
        <p:nvSpPr>
          <p:cNvPr id="15" name="TextBox 12">
            <a:extLst>
              <a:ext uri="{FF2B5EF4-FFF2-40B4-BE49-F238E27FC236}">
                <a16:creationId xmlns:a16="http://schemas.microsoft.com/office/drawing/2014/main" id="{CD503A2E-C0AC-317E-6DCC-8F5F6967C218}"/>
              </a:ext>
            </a:extLst>
          </p:cNvPr>
          <p:cNvSpPr txBox="1"/>
          <p:nvPr/>
        </p:nvSpPr>
        <p:spPr>
          <a:xfrm>
            <a:off x="10333375" y="2401976"/>
            <a:ext cx="1193949" cy="338554"/>
          </a:xfrm>
          <a:prstGeom prst="rect">
            <a:avLst/>
          </a:prstGeom>
          <a:noFill/>
        </p:spPr>
        <p:txBody>
          <a:bodyPr wrap="square" rtlCol="0">
            <a:spAutoFit/>
          </a:bodyPr>
          <a:lstStyle/>
          <a:p>
            <a:r>
              <a:rPr lang="en-US" sz="1600" b="1"/>
              <a:t>Close-out</a:t>
            </a:r>
          </a:p>
        </p:txBody>
      </p:sp>
      <p:sp>
        <p:nvSpPr>
          <p:cNvPr id="20" name="TextBox 19">
            <a:extLst>
              <a:ext uri="{FF2B5EF4-FFF2-40B4-BE49-F238E27FC236}">
                <a16:creationId xmlns:a16="http://schemas.microsoft.com/office/drawing/2014/main" id="{CE31FE0A-B926-F1E3-4DDF-BBD9935588E5}"/>
              </a:ext>
            </a:extLst>
          </p:cNvPr>
          <p:cNvSpPr txBox="1"/>
          <p:nvPr/>
        </p:nvSpPr>
        <p:spPr>
          <a:xfrm>
            <a:off x="588263" y="1498907"/>
            <a:ext cx="6770450" cy="523220"/>
          </a:xfrm>
          <a:prstGeom prst="rect">
            <a:avLst/>
          </a:prstGeom>
          <a:noFill/>
        </p:spPr>
        <p:txBody>
          <a:bodyPr wrap="square">
            <a:spAutoFit/>
          </a:bodyPr>
          <a:lstStyle/>
          <a:p>
            <a:pPr marL="0" indent="0">
              <a:buNone/>
            </a:pPr>
            <a:r>
              <a:rPr lang="en-US" sz="2800" b="1"/>
              <a:t>Delivery stages</a:t>
            </a:r>
            <a:endParaRPr lang="en-US" sz="2800"/>
          </a:p>
        </p:txBody>
      </p:sp>
      <p:sp>
        <p:nvSpPr>
          <p:cNvPr id="21" name="Left Brace 20">
            <a:extLst>
              <a:ext uri="{FF2B5EF4-FFF2-40B4-BE49-F238E27FC236}">
                <a16:creationId xmlns:a16="http://schemas.microsoft.com/office/drawing/2014/main" id="{2D170D06-CCC8-8842-E7F8-5E583411766D}"/>
              </a:ext>
            </a:extLst>
          </p:cNvPr>
          <p:cNvSpPr/>
          <p:nvPr/>
        </p:nvSpPr>
        <p:spPr>
          <a:xfrm rot="5400000" flipH="1">
            <a:off x="5734667" y="-2047709"/>
            <a:ext cx="771527" cy="11158783"/>
          </a:xfrm>
          <a:prstGeom prst="leftBrac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23" name="TextBox 23">
            <a:extLst>
              <a:ext uri="{FF2B5EF4-FFF2-40B4-BE49-F238E27FC236}">
                <a16:creationId xmlns:a16="http://schemas.microsoft.com/office/drawing/2014/main" id="{B179D78A-7905-1B77-4B26-73CD435D1312}"/>
              </a:ext>
            </a:extLst>
          </p:cNvPr>
          <p:cNvSpPr txBox="1"/>
          <p:nvPr/>
        </p:nvSpPr>
        <p:spPr>
          <a:xfrm>
            <a:off x="5572150" y="3932137"/>
            <a:ext cx="862439" cy="338554"/>
          </a:xfrm>
          <a:prstGeom prst="rect">
            <a:avLst/>
          </a:prstGeom>
          <a:noFill/>
        </p:spPr>
        <p:txBody>
          <a:bodyPr wrap="square" rtlCol="0">
            <a:spAutoFit/>
          </a:bodyPr>
          <a:lstStyle/>
          <a:p>
            <a:r>
              <a:rPr lang="en-US" sz="1600"/>
              <a:t>8 hours</a:t>
            </a:r>
          </a:p>
        </p:txBody>
      </p:sp>
      <p:sp>
        <p:nvSpPr>
          <p:cNvPr id="25" name="TextBox 24">
            <a:extLst>
              <a:ext uri="{FF2B5EF4-FFF2-40B4-BE49-F238E27FC236}">
                <a16:creationId xmlns:a16="http://schemas.microsoft.com/office/drawing/2014/main" id="{D7E38E57-BDB5-DA35-34F1-866F75B79AA9}"/>
              </a:ext>
            </a:extLst>
          </p:cNvPr>
          <p:cNvSpPr txBox="1"/>
          <p:nvPr/>
        </p:nvSpPr>
        <p:spPr>
          <a:xfrm>
            <a:off x="541040" y="4270691"/>
            <a:ext cx="11247056" cy="2000548"/>
          </a:xfrm>
          <a:prstGeom prst="rect">
            <a:avLst/>
          </a:prstGeom>
          <a:noFill/>
        </p:spPr>
        <p:txBody>
          <a:bodyPr wrap="square">
            <a:spAutoFit/>
          </a:bodyPr>
          <a:lstStyle/>
          <a:p>
            <a:pPr marL="0" indent="0">
              <a:buNone/>
            </a:pPr>
            <a:r>
              <a:rPr lang="en-US" sz="2800" b="1"/>
              <a:t>Logistics</a:t>
            </a:r>
          </a:p>
          <a:p>
            <a:pPr marL="285750" indent="-285750">
              <a:buFont typeface="Arial" panose="020B0604020202020204" pitchFamily="34" charset="0"/>
              <a:buChar char="•"/>
            </a:pPr>
            <a:r>
              <a:rPr lang="en-US" sz="2400"/>
              <a:t>Each stage will only require participation of a subset of stakeholders from customer</a:t>
            </a:r>
          </a:p>
          <a:p>
            <a:pPr marL="285750" indent="-285750">
              <a:buFont typeface="Arial" panose="020B0604020202020204" pitchFamily="34" charset="0"/>
              <a:buChar char="•"/>
            </a:pPr>
            <a:r>
              <a:rPr lang="en-US" sz="2400"/>
              <a:t>Times are estimated based on scenario complexity</a:t>
            </a:r>
          </a:p>
          <a:p>
            <a:pPr marL="285750" indent="-285750">
              <a:buFont typeface="Arial" panose="020B0604020202020204" pitchFamily="34" charset="0"/>
              <a:buChar char="•"/>
            </a:pPr>
            <a:endParaRPr lang="en-US" sz="2400"/>
          </a:p>
        </p:txBody>
      </p:sp>
      <p:sp>
        <p:nvSpPr>
          <p:cNvPr id="6" name="Ellipse 33">
            <a:extLst>
              <a:ext uri="{FF2B5EF4-FFF2-40B4-BE49-F238E27FC236}">
                <a16:creationId xmlns:a16="http://schemas.microsoft.com/office/drawing/2014/main" id="{8C1A0D94-2B83-F411-113B-277407F650E4}"/>
              </a:ext>
            </a:extLst>
          </p:cNvPr>
          <p:cNvSpPr/>
          <p:nvPr/>
        </p:nvSpPr>
        <p:spPr bwMode="auto">
          <a:xfrm>
            <a:off x="3181908" y="287456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3" name="Ellipse 33">
            <a:extLst>
              <a:ext uri="{FF2B5EF4-FFF2-40B4-BE49-F238E27FC236}">
                <a16:creationId xmlns:a16="http://schemas.microsoft.com/office/drawing/2014/main" id="{E5678829-B710-23C2-F712-A8B950EB6613}"/>
              </a:ext>
            </a:extLst>
          </p:cNvPr>
          <p:cNvSpPr/>
          <p:nvPr/>
        </p:nvSpPr>
        <p:spPr bwMode="auto">
          <a:xfrm>
            <a:off x="6730081" y="285367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2">
            <a:extLst>
              <a:ext uri="{FF2B5EF4-FFF2-40B4-BE49-F238E27FC236}">
                <a16:creationId xmlns:a16="http://schemas.microsoft.com/office/drawing/2014/main" id="{7D39F03D-124A-A460-DE68-29E7CE379587}"/>
              </a:ext>
            </a:extLst>
          </p:cNvPr>
          <p:cNvSpPr txBox="1"/>
          <p:nvPr/>
        </p:nvSpPr>
        <p:spPr>
          <a:xfrm>
            <a:off x="3398460" y="2269493"/>
            <a:ext cx="1713312" cy="584775"/>
          </a:xfrm>
          <a:prstGeom prst="rect">
            <a:avLst/>
          </a:prstGeom>
          <a:noFill/>
        </p:spPr>
        <p:txBody>
          <a:bodyPr wrap="square" rtlCol="0">
            <a:spAutoFit/>
          </a:bodyPr>
          <a:lstStyle/>
          <a:p>
            <a:pPr algn="ctr"/>
            <a:r>
              <a:rPr lang="en-US" sz="1600" b="1"/>
              <a:t>Auto assign Resources</a:t>
            </a:r>
          </a:p>
        </p:txBody>
      </p:sp>
      <p:sp>
        <p:nvSpPr>
          <p:cNvPr id="10" name="Ellipse 33">
            <a:extLst>
              <a:ext uri="{FF2B5EF4-FFF2-40B4-BE49-F238E27FC236}">
                <a16:creationId xmlns:a16="http://schemas.microsoft.com/office/drawing/2014/main" id="{F922D63B-3506-131C-8019-C070D5CA8141}"/>
              </a:ext>
            </a:extLst>
          </p:cNvPr>
          <p:cNvSpPr/>
          <p:nvPr/>
        </p:nvSpPr>
        <p:spPr bwMode="auto">
          <a:xfrm>
            <a:off x="4941327" y="2857383"/>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Box 12">
            <a:extLst>
              <a:ext uri="{FF2B5EF4-FFF2-40B4-BE49-F238E27FC236}">
                <a16:creationId xmlns:a16="http://schemas.microsoft.com/office/drawing/2014/main" id="{8B14E10A-7630-95E8-AEAF-227A465F3974}"/>
              </a:ext>
            </a:extLst>
          </p:cNvPr>
          <p:cNvSpPr txBox="1"/>
          <p:nvPr/>
        </p:nvSpPr>
        <p:spPr>
          <a:xfrm>
            <a:off x="7023807" y="2266433"/>
            <a:ext cx="1545416" cy="523220"/>
          </a:xfrm>
          <a:prstGeom prst="rect">
            <a:avLst/>
          </a:prstGeom>
          <a:noFill/>
        </p:spPr>
        <p:txBody>
          <a:bodyPr wrap="square" rtlCol="0">
            <a:spAutoFit/>
          </a:bodyPr>
          <a:lstStyle>
            <a:defPPr>
              <a:defRPr lang="en-US"/>
            </a:defPPr>
            <a:lvl1pPr>
              <a:defRPr sz="1600" b="1"/>
            </a:lvl1pPr>
          </a:lstStyle>
          <a:p>
            <a:pPr algn="ctr"/>
            <a:r>
              <a:rPr lang="en-US" sz="1400"/>
              <a:t>Convert existing External Users</a:t>
            </a:r>
          </a:p>
        </p:txBody>
      </p:sp>
      <p:sp>
        <p:nvSpPr>
          <p:cNvPr id="18" name="TextBox 23">
            <a:extLst>
              <a:ext uri="{FF2B5EF4-FFF2-40B4-BE49-F238E27FC236}">
                <a16:creationId xmlns:a16="http://schemas.microsoft.com/office/drawing/2014/main" id="{24B082C2-86A7-FE0C-FB93-8C30097EFD9C}"/>
              </a:ext>
            </a:extLst>
          </p:cNvPr>
          <p:cNvSpPr txBox="1"/>
          <p:nvPr/>
        </p:nvSpPr>
        <p:spPr>
          <a:xfrm>
            <a:off x="3759101" y="2993756"/>
            <a:ext cx="862439" cy="338554"/>
          </a:xfrm>
          <a:prstGeom prst="rect">
            <a:avLst/>
          </a:prstGeom>
          <a:noFill/>
        </p:spPr>
        <p:txBody>
          <a:bodyPr wrap="square" rtlCol="0">
            <a:spAutoFit/>
          </a:bodyPr>
          <a:lstStyle/>
          <a:p>
            <a:r>
              <a:rPr lang="en-US" sz="1600"/>
              <a:t>1 hour</a:t>
            </a:r>
          </a:p>
        </p:txBody>
      </p:sp>
      <p:sp>
        <p:nvSpPr>
          <p:cNvPr id="2" name="Ellipse 40">
            <a:extLst>
              <a:ext uri="{FF2B5EF4-FFF2-40B4-BE49-F238E27FC236}">
                <a16:creationId xmlns:a16="http://schemas.microsoft.com/office/drawing/2014/main" id="{EB2424DF-EDA6-858F-28F4-C4963748B3BF}"/>
              </a:ext>
            </a:extLst>
          </p:cNvPr>
          <p:cNvSpPr/>
          <p:nvPr/>
        </p:nvSpPr>
        <p:spPr bwMode="auto">
          <a:xfrm>
            <a:off x="10112660" y="2829172"/>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Box 23">
            <a:extLst>
              <a:ext uri="{FF2B5EF4-FFF2-40B4-BE49-F238E27FC236}">
                <a16:creationId xmlns:a16="http://schemas.microsoft.com/office/drawing/2014/main" id="{163E2DA0-1C0D-5D73-DEFE-20D199C3D971}"/>
              </a:ext>
            </a:extLst>
          </p:cNvPr>
          <p:cNvSpPr txBox="1"/>
          <p:nvPr/>
        </p:nvSpPr>
        <p:spPr>
          <a:xfrm>
            <a:off x="9223164" y="2989964"/>
            <a:ext cx="862439" cy="338554"/>
          </a:xfrm>
          <a:prstGeom prst="rect">
            <a:avLst/>
          </a:prstGeom>
          <a:noFill/>
        </p:spPr>
        <p:txBody>
          <a:bodyPr wrap="square" rtlCol="0">
            <a:spAutoFit/>
          </a:bodyPr>
          <a:lstStyle/>
          <a:p>
            <a:r>
              <a:rPr lang="en-US" sz="1600"/>
              <a:t>1 hour</a:t>
            </a:r>
          </a:p>
        </p:txBody>
      </p:sp>
      <p:sp>
        <p:nvSpPr>
          <p:cNvPr id="19" name="TextBox 12">
            <a:extLst>
              <a:ext uri="{FF2B5EF4-FFF2-40B4-BE49-F238E27FC236}">
                <a16:creationId xmlns:a16="http://schemas.microsoft.com/office/drawing/2014/main" id="{C1F16406-4284-3FFE-FF52-69BB7DEF5407}"/>
              </a:ext>
            </a:extLst>
          </p:cNvPr>
          <p:cNvSpPr txBox="1"/>
          <p:nvPr/>
        </p:nvSpPr>
        <p:spPr>
          <a:xfrm>
            <a:off x="8701258" y="2252171"/>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244619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093-8F43-6D75-4ABE-151B22BED5CF}"/>
              </a:ext>
            </a:extLst>
          </p:cNvPr>
          <p:cNvSpPr>
            <a:spLocks noGrp="1"/>
          </p:cNvSpPr>
          <p:nvPr>
            <p:ph type="title"/>
          </p:nvPr>
        </p:nvSpPr>
        <p:spPr>
          <a:xfrm>
            <a:off x="250843" y="239982"/>
            <a:ext cx="4784796" cy="1330840"/>
          </a:xfrm>
        </p:spPr>
        <p:txBody>
          <a:bodyPr>
            <a:normAutofit/>
          </a:bodyPr>
          <a:lstStyle/>
          <a:p>
            <a:r>
              <a:rPr lang="en-US"/>
              <a:t>Access Certification for Guests</a:t>
            </a:r>
          </a:p>
        </p:txBody>
      </p:sp>
      <p:sp>
        <p:nvSpPr>
          <p:cNvPr id="3" name="Content Placeholder 2">
            <a:extLst>
              <a:ext uri="{FF2B5EF4-FFF2-40B4-BE49-F238E27FC236}">
                <a16:creationId xmlns:a16="http://schemas.microsoft.com/office/drawing/2014/main" id="{5B0DC8AA-0BAE-0E80-4FAA-0B6CA0C0B1CC}"/>
              </a:ext>
            </a:extLst>
          </p:cNvPr>
          <p:cNvSpPr>
            <a:spLocks noGrp="1"/>
          </p:cNvSpPr>
          <p:nvPr>
            <p:ph idx="1"/>
          </p:nvPr>
        </p:nvSpPr>
        <p:spPr>
          <a:xfrm>
            <a:off x="202211" y="1810804"/>
            <a:ext cx="4438036" cy="4279004"/>
          </a:xfrm>
        </p:spPr>
        <p:txBody>
          <a:bodyPr>
            <a:normAutofit/>
          </a:bodyPr>
          <a:lstStyle/>
          <a:p>
            <a:pPr marL="0" indent="0" algn="l">
              <a:buNone/>
            </a:pPr>
            <a:r>
              <a:rPr lang="en-US" sz="1400" b="0" i="0" dirty="0">
                <a:solidFill>
                  <a:srgbClr val="161616"/>
                </a:solidFill>
                <a:effectLst/>
                <a:latin typeface="Segoe UI" panose="020B0502040204020203" pitchFamily="34" charset="0"/>
              </a:rPr>
              <a:t>You can review either:</a:t>
            </a: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 group in Microsoft Entra ID that has one or more guests as members.</a:t>
            </a: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An application connected to Microsoft Entra ID that has one or more guest users assigned to it.</a:t>
            </a:r>
          </a:p>
          <a:p>
            <a:pPr algn="l">
              <a:buFont typeface="Arial" panose="020B0604020202020204" pitchFamily="34" charset="0"/>
              <a:buChar char="•"/>
            </a:pPr>
            <a:endParaRPr lang="en-US" sz="1400" dirty="0">
              <a:solidFill>
                <a:srgbClr val="161616"/>
              </a:solidFill>
              <a:latin typeface="Segoe UI" panose="020B0502040204020203" pitchFamily="34" charset="0"/>
            </a:endParaRP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 guest is “inactive” if a sign in event isn’t recorded in 30 days</a:t>
            </a:r>
          </a:p>
          <a:p>
            <a:pPr marL="0" indent="0">
              <a:buNone/>
            </a:pPr>
            <a:r>
              <a:rPr lang="en-US" sz="2000" dirty="0"/>
              <a:t>	</a:t>
            </a:r>
          </a:p>
        </p:txBody>
      </p:sp>
      <p:pic>
        <p:nvPicPr>
          <p:cNvPr id="6" name="Picture 5">
            <a:extLst>
              <a:ext uri="{FF2B5EF4-FFF2-40B4-BE49-F238E27FC236}">
                <a16:creationId xmlns:a16="http://schemas.microsoft.com/office/drawing/2014/main" id="{386113FF-43ED-9C58-AF9E-111BA3F6CA87}"/>
              </a:ext>
            </a:extLst>
          </p:cNvPr>
          <p:cNvPicPr>
            <a:picLocks noChangeAspect="1"/>
          </p:cNvPicPr>
          <p:nvPr/>
        </p:nvPicPr>
        <p:blipFill>
          <a:blip r:embed="rId2"/>
          <a:stretch>
            <a:fillRect/>
          </a:stretch>
        </p:blipFill>
        <p:spPr>
          <a:xfrm>
            <a:off x="5035639" y="528033"/>
            <a:ext cx="7058176" cy="6041916"/>
          </a:xfrm>
          <a:prstGeom prst="rect">
            <a:avLst/>
          </a:prstGeom>
        </p:spPr>
      </p:pic>
      <p:sp>
        <p:nvSpPr>
          <p:cNvPr id="7" name="Rectangle 6">
            <a:extLst>
              <a:ext uri="{FF2B5EF4-FFF2-40B4-BE49-F238E27FC236}">
                <a16:creationId xmlns:a16="http://schemas.microsoft.com/office/drawing/2014/main" id="{4127BE3A-0CE6-E933-72B8-ECA4B0EB4566}"/>
              </a:ext>
            </a:extLst>
          </p:cNvPr>
          <p:cNvSpPr/>
          <p:nvPr/>
        </p:nvSpPr>
        <p:spPr>
          <a:xfrm>
            <a:off x="5044895" y="5424915"/>
            <a:ext cx="3153174" cy="748862"/>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47311DB-E79F-D16E-76E7-F57472F1C6E5}"/>
              </a:ext>
            </a:extLst>
          </p:cNvPr>
          <p:cNvSpPr/>
          <p:nvPr/>
        </p:nvSpPr>
        <p:spPr>
          <a:xfrm>
            <a:off x="7094482" y="3708050"/>
            <a:ext cx="1399978" cy="309004"/>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79665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107996"/>
          </a:xfrm>
        </p:spPr>
        <p:txBody>
          <a:bodyPr>
            <a:normAutofit/>
          </a:bodyPr>
          <a:lstStyle/>
          <a:p>
            <a:r>
              <a:rPr lang="en-US"/>
              <a:t>Access Review history report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3" name="TextBox 32">
            <a:extLst>
              <a:ext uri="{FF2B5EF4-FFF2-40B4-BE49-F238E27FC236}">
                <a16:creationId xmlns:a16="http://schemas.microsoft.com/office/drawing/2014/main" id="{A05EB273-B2B1-5729-8C86-82E824CD96D8}"/>
              </a:ext>
            </a:extLst>
          </p:cNvPr>
          <p:cNvSpPr txBox="1"/>
          <p:nvPr/>
        </p:nvSpPr>
        <p:spPr>
          <a:xfrm>
            <a:off x="588263" y="2155428"/>
            <a:ext cx="4754630" cy="3785652"/>
          </a:xfrm>
          <a:prstGeom prst="rect">
            <a:avLst/>
          </a:prstGeom>
          <a:noFill/>
        </p:spPr>
        <p:txBody>
          <a:bodyPr wrap="square">
            <a:spAutoFit/>
          </a:bodyPr>
          <a:lstStyle/>
          <a:p>
            <a:pPr marL="342900" indent="-342900">
              <a:buFont typeface="Arial" panose="020B0604020202020204" pitchFamily="34" charset="0"/>
              <a:buChar char="•"/>
            </a:pPr>
            <a:r>
              <a:rPr lang="en-US" sz="2000"/>
              <a:t>Downloadable review history to gain more insight on Access Reviews.</a:t>
            </a:r>
          </a:p>
          <a:p>
            <a:pPr marL="342900" indent="-342900">
              <a:buFont typeface="Arial" panose="020B0604020202020204" pitchFamily="34" charset="0"/>
              <a:buChar char="•"/>
            </a:pPr>
            <a:endParaRPr lang="en-US" sz="2000"/>
          </a:p>
          <a:p>
            <a:pPr marL="342900" indent="-342900">
              <a:buFont typeface="Arial" panose="020B0604020202020204" pitchFamily="34" charset="0"/>
              <a:buChar char="•"/>
            </a:pPr>
            <a:r>
              <a:rPr lang="en-US" sz="2000"/>
              <a:t>Download results for audit and compliance needs, or to integrate with other solutions.</a:t>
            </a:r>
          </a:p>
          <a:p>
            <a:pPr marL="342900" indent="-342900">
              <a:buFont typeface="Arial" panose="020B0604020202020204" pitchFamily="34" charset="0"/>
              <a:buChar char="•"/>
            </a:pPr>
            <a:endParaRPr lang="en-US" sz="2000"/>
          </a:p>
          <a:p>
            <a:pPr marL="342900" indent="-342900">
              <a:buFont typeface="Arial" panose="020B0604020202020204" pitchFamily="34" charset="0"/>
              <a:buChar char="•"/>
            </a:pPr>
            <a:r>
              <a:rPr lang="en-US" sz="2000"/>
              <a:t>Reports can be constructed to include specific access reviews, for a specific time frame, and can be filtered to include different review types and review result.</a:t>
            </a:r>
          </a:p>
        </p:txBody>
      </p:sp>
      <p:pic>
        <p:nvPicPr>
          <p:cNvPr id="4" name="Content Placeholder 5" descr="Graphical user interface, text, application, email&#10;&#10;Description automatically generated">
            <a:extLst>
              <a:ext uri="{FF2B5EF4-FFF2-40B4-BE49-F238E27FC236}">
                <a16:creationId xmlns:a16="http://schemas.microsoft.com/office/drawing/2014/main" id="{D43ACDB7-0296-14A5-57D5-1517472A5746}"/>
              </a:ext>
            </a:extLst>
          </p:cNvPr>
          <p:cNvPicPr>
            <a:picLocks noChangeAspect="1"/>
          </p:cNvPicPr>
          <p:nvPr/>
        </p:nvPicPr>
        <p:blipFill>
          <a:blip r:embed="rId3"/>
          <a:stretch>
            <a:fillRect/>
          </a:stretch>
        </p:blipFill>
        <p:spPr>
          <a:xfrm>
            <a:off x="6331678" y="2002963"/>
            <a:ext cx="5810250" cy="2571750"/>
          </a:xfrm>
          <a:prstGeom prst="rect">
            <a:avLst/>
          </a:prstGeom>
        </p:spPr>
      </p:pic>
    </p:spTree>
    <p:extLst>
      <p:ext uri="{BB962C8B-B14F-4D97-AF65-F5344CB8AC3E}">
        <p14:creationId xmlns:p14="http://schemas.microsoft.com/office/powerpoint/2010/main" val="4060749268"/>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lstStyle/>
          <a:p>
            <a:r>
              <a:rPr lang="en-US"/>
              <a:t>Deploying Access Reviews Guide</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extLst>
              <p:ext uri="{D42A27DB-BD31-4B8C-83A1-F6EECF244321}">
                <p14:modId xmlns:p14="http://schemas.microsoft.com/office/powerpoint/2010/main" val="2631182265"/>
              </p:ext>
            </p:extLst>
          </p:nvPr>
        </p:nvGraphicFramePr>
        <p:xfrm>
          <a:off x="838200" y="2243198"/>
          <a:ext cx="10015226" cy="347472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Scenario</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800" b="0" i="0" kern="1200">
                          <a:solidFill>
                            <a:schemeClr val="tx1"/>
                          </a:solidFill>
                          <a:effectLst/>
                          <a:latin typeface="+mn-lt"/>
                          <a:ea typeface="+mn-ea"/>
                          <a:cs typeface="+mn-cs"/>
                        </a:rPr>
                        <a:t>Planning an Access Reviews Deployment</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2"/>
                        </a:rPr>
                        <a:t>Plan a Microsoft </a:t>
                      </a:r>
                      <a:r>
                        <a:rPr lang="en-US" sz="1600" err="1">
                          <a:hlinkClick r:id="rId2"/>
                        </a:rPr>
                        <a:t>Entra</a:t>
                      </a:r>
                      <a:r>
                        <a:rPr lang="en-US" sz="1600">
                          <a:hlinkClick r:id="rId2"/>
                        </a:rPr>
                        <a:t> access reviews deployment</a:t>
                      </a:r>
                      <a:endParaRPr lang="en-US" sz="1600"/>
                    </a:p>
                  </a:txBody>
                  <a:tcPr/>
                </a:tc>
                <a:extLst>
                  <a:ext uri="{0D108BD9-81ED-4DB2-BD59-A6C34878D82A}">
                    <a16:rowId xmlns:a16="http://schemas.microsoft.com/office/drawing/2014/main" val="4210519347"/>
                  </a:ext>
                </a:extLst>
              </a:tr>
              <a:tr h="370840">
                <a:tc>
                  <a:txBody>
                    <a:bodyPr/>
                    <a:lstStyle/>
                    <a:p>
                      <a:r>
                        <a:rPr lang="en-US" sz="1800" b="0" i="0" kern="1200">
                          <a:solidFill>
                            <a:schemeClr val="tx1"/>
                          </a:solidFill>
                          <a:effectLst/>
                          <a:latin typeface="+mn-lt"/>
                          <a:ea typeface="+mn-ea"/>
                          <a:cs typeface="+mn-cs"/>
                        </a:rPr>
                        <a:t>Access review of PIM for Groups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3"/>
                        </a:rPr>
                        <a:t>Create an access review of PIM for Groups (preview)</a:t>
                      </a:r>
                      <a:endParaRPr lang="en-US" sz="1600"/>
                    </a:p>
                  </a:txBody>
                  <a:tcPr/>
                </a:tc>
                <a:extLst>
                  <a:ext uri="{0D108BD9-81ED-4DB2-BD59-A6C34878D82A}">
                    <a16:rowId xmlns:a16="http://schemas.microsoft.com/office/drawing/2014/main" val="2668198742"/>
                  </a:ext>
                </a:extLst>
              </a:tr>
              <a:tr h="370840">
                <a:tc>
                  <a:txBody>
                    <a:bodyPr/>
                    <a:lstStyle/>
                    <a:p>
                      <a:r>
                        <a:rPr lang="en-US" sz="1800" b="0" i="0" kern="1200" dirty="0">
                          <a:solidFill>
                            <a:schemeClr val="tx1"/>
                          </a:solidFill>
                          <a:effectLst/>
                          <a:latin typeface="+mn-lt"/>
                          <a:ea typeface="+mn-ea"/>
                          <a:cs typeface="+mn-cs"/>
                        </a:rPr>
                        <a:t>Access review of Azure resource and Microsoft Entra ID roles in PIM</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hlinkClick r:id="rId4"/>
                        </a:rPr>
                        <a:t>Complete an access review of Azure resource </a:t>
                      </a:r>
                      <a:r>
                        <a:rPr lang="en-US" sz="1600">
                          <a:hlinkClick r:id="rId4"/>
                        </a:rPr>
                        <a:t>and Microsoft Entra ID </a:t>
                      </a:r>
                      <a:r>
                        <a:rPr lang="en-US" sz="1600" dirty="0">
                          <a:hlinkClick r:id="rId4"/>
                        </a:rPr>
                        <a:t>roles in PIM</a:t>
                      </a:r>
                      <a:endParaRPr lang="en-US" sz="1600" dirty="0"/>
                    </a:p>
                  </a:txBody>
                  <a:tcPr/>
                </a:tc>
                <a:extLst>
                  <a:ext uri="{0D108BD9-81ED-4DB2-BD59-A6C34878D82A}">
                    <a16:rowId xmlns:a16="http://schemas.microsoft.com/office/drawing/2014/main" val="39070808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Access review of an access package</a:t>
                      </a:r>
                    </a:p>
                    <a:p>
                      <a:endParaRPr lang="en-US" sz="1600" b="0" noProof="0"/>
                    </a:p>
                  </a:txBody>
                  <a:tcPr/>
                </a:tc>
                <a:tc>
                  <a:txBody>
                    <a:bodyPr/>
                    <a:lstStyle/>
                    <a:p>
                      <a:r>
                        <a:rPr lang="en-US" sz="1600">
                          <a:hlinkClick r:id="rId5"/>
                        </a:rPr>
                        <a:t>Create an access review of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endParaRPr lang="en-US" sz="1600" noProof="0"/>
                    </a:p>
                  </a:txBody>
                  <a:tcPr/>
                </a:tc>
                <a:tc>
                  <a:txBody>
                    <a:bodyPr/>
                    <a:lstStyle/>
                    <a:p>
                      <a:endParaRPr lang="en-US" sz="1600" noProof="0"/>
                    </a:p>
                  </a:txBody>
                  <a:tcPr/>
                </a:tc>
                <a:extLst>
                  <a:ext uri="{0D108BD9-81ED-4DB2-BD59-A6C34878D82A}">
                    <a16:rowId xmlns:a16="http://schemas.microsoft.com/office/drawing/2014/main" val="320479324"/>
                  </a:ext>
                </a:extLst>
              </a:tr>
              <a:tr h="370840">
                <a:tc>
                  <a:txBody>
                    <a:bodyPr/>
                    <a:lstStyle/>
                    <a:p>
                      <a:endParaRPr lang="en-US" sz="1600" noProof="0"/>
                    </a:p>
                  </a:txBody>
                  <a:tcPr/>
                </a:tc>
                <a:tc>
                  <a:txBody>
                    <a:bodyPr/>
                    <a:lstStyle/>
                    <a:p>
                      <a:endParaRPr lang="en-US" sz="1600" noProof="0"/>
                    </a:p>
                  </a:txBody>
                  <a:tcPr/>
                </a:tc>
                <a:extLst>
                  <a:ext uri="{0D108BD9-81ED-4DB2-BD59-A6C34878D82A}">
                    <a16:rowId xmlns:a16="http://schemas.microsoft.com/office/drawing/2014/main" val="1715172316"/>
                  </a:ext>
                </a:extLst>
              </a:tr>
              <a:tr h="370840">
                <a:tc>
                  <a:txBody>
                    <a:bodyPr/>
                    <a:lstStyle/>
                    <a:p>
                      <a:endParaRPr lang="en-US" sz="1600" noProof="0"/>
                    </a:p>
                  </a:txBody>
                  <a:tcPr/>
                </a:tc>
                <a:tc>
                  <a:txBody>
                    <a:bodyPr/>
                    <a:lstStyle/>
                    <a:p>
                      <a:endParaRPr lang="en-US" sz="1600" noProof="0" dirty="0"/>
                    </a:p>
                  </a:txBody>
                  <a:tcPr/>
                </a:tc>
                <a:extLst>
                  <a:ext uri="{0D108BD9-81ED-4DB2-BD59-A6C34878D82A}">
                    <a16:rowId xmlns:a16="http://schemas.microsoft.com/office/drawing/2014/main" val="240139656"/>
                  </a:ext>
                </a:extLst>
              </a:tr>
            </a:tbl>
          </a:graphicData>
        </a:graphic>
      </p:graphicFrame>
      <p:sp>
        <p:nvSpPr>
          <p:cNvPr id="2" name="Title 4">
            <a:extLst>
              <a:ext uri="{FF2B5EF4-FFF2-40B4-BE49-F238E27FC236}">
                <a16:creationId xmlns:a16="http://schemas.microsoft.com/office/drawing/2014/main" id="{36DC0F42-D92D-E2F4-72DE-81D70A4E1F24}"/>
              </a:ext>
            </a:extLst>
          </p:cNvPr>
          <p:cNvSpPr txBox="1">
            <a:spLocks/>
          </p:cNvSpPr>
          <p:nvPr/>
        </p:nvSpPr>
        <p:spPr>
          <a:xfrm>
            <a:off x="838200" y="1460787"/>
            <a:ext cx="8001000" cy="4598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2400"/>
          </a:p>
        </p:txBody>
      </p:sp>
    </p:spTree>
    <p:extLst>
      <p:ext uri="{BB962C8B-B14F-4D97-AF65-F5344CB8AC3E}">
        <p14:creationId xmlns:p14="http://schemas.microsoft.com/office/powerpoint/2010/main" val="2797260815"/>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226338" y="2979778"/>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Logic App Example (optional)</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2267112172"/>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A10F8-40B9-801E-AAA8-FED5B374C55D}"/>
              </a:ext>
            </a:extLst>
          </p:cNvPr>
          <p:cNvSpPr>
            <a:spLocks noGrp="1"/>
          </p:cNvSpPr>
          <p:nvPr>
            <p:ph type="title"/>
          </p:nvPr>
        </p:nvSpPr>
        <p:spPr/>
        <p:txBody>
          <a:bodyPr>
            <a:normAutofit/>
          </a:bodyPr>
          <a:lstStyle/>
          <a:p>
            <a:r>
              <a:rPr lang="en-US" sz="3200">
                <a:latin typeface="+mn-lt"/>
              </a:rPr>
              <a:t>Step 1 Create Logic App</a:t>
            </a:r>
          </a:p>
        </p:txBody>
      </p:sp>
      <p:sp>
        <p:nvSpPr>
          <p:cNvPr id="4" name="Content Placeholder 2">
            <a:extLst>
              <a:ext uri="{FF2B5EF4-FFF2-40B4-BE49-F238E27FC236}">
                <a16:creationId xmlns:a16="http://schemas.microsoft.com/office/drawing/2014/main" id="{71B75D46-5A65-F926-A1CB-D67681CA8B3D}"/>
              </a:ext>
            </a:extLst>
          </p:cNvPr>
          <p:cNvSpPr txBox="1">
            <a:spLocks noGrp="1"/>
          </p:cNvSpPr>
          <p:nvPr>
            <p:ph sz="quarter" idx="10"/>
          </p:nvPr>
        </p:nvSpPr>
        <p:spPr>
          <a:xfrm>
            <a:off x="584200" y="1435100"/>
            <a:ext cx="3876964" cy="264687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Azure portal, go to Azure Active Directory</a:t>
            </a:r>
          </a:p>
          <a:p>
            <a:pPr marL="457200" indent="-457200">
              <a:buFont typeface="+mj-lt"/>
              <a:buAutoNum type="alphaLcParenR"/>
            </a:pPr>
            <a:r>
              <a:rPr lang="en-US" sz="2000">
                <a:solidFill>
                  <a:srgbClr val="161616"/>
                </a:solidFill>
              </a:rPr>
              <a:t>On the left menu, select </a:t>
            </a:r>
            <a:r>
              <a:rPr lang="en-US" sz="2000" b="1">
                <a:solidFill>
                  <a:srgbClr val="161616"/>
                </a:solidFill>
              </a:rPr>
              <a:t>Identity Governance</a:t>
            </a:r>
            <a:r>
              <a:rPr lang="en-US" sz="2000">
                <a:solidFill>
                  <a:srgbClr val="161616"/>
                </a:solidFill>
              </a:rPr>
              <a:t>. </a:t>
            </a:r>
          </a:p>
          <a:p>
            <a:pPr marL="457200" indent="-457200">
              <a:buFont typeface="+mj-lt"/>
              <a:buAutoNum type="alphaLcParenR"/>
            </a:pPr>
            <a:r>
              <a:rPr lang="en-US" sz="2000">
                <a:solidFill>
                  <a:srgbClr val="161616"/>
                </a:solidFill>
              </a:rPr>
              <a:t>On the left menu, select </a:t>
            </a:r>
            <a:r>
              <a:rPr lang="en-US" sz="2000" b="1">
                <a:solidFill>
                  <a:srgbClr val="161616"/>
                </a:solidFill>
              </a:rPr>
              <a:t>Catalogs</a:t>
            </a:r>
            <a:endParaRPr lang="en-US" sz="2000">
              <a:solidFill>
                <a:srgbClr val="161616"/>
              </a:solidFill>
            </a:endParaRPr>
          </a:p>
          <a:p>
            <a:pPr marL="457200" indent="-457200">
              <a:buFont typeface="+mj-lt"/>
              <a:buAutoNum type="alphaLcParenR"/>
            </a:pPr>
            <a:r>
              <a:rPr lang="en-US" sz="2000">
                <a:solidFill>
                  <a:srgbClr val="161616"/>
                </a:solidFill>
              </a:rPr>
              <a:t>On the Catalogs Blade open the </a:t>
            </a:r>
            <a:r>
              <a:rPr lang="en-US" sz="2000" b="1">
                <a:solidFill>
                  <a:srgbClr val="161616"/>
                </a:solidFill>
              </a:rPr>
              <a:t>General </a:t>
            </a:r>
            <a:r>
              <a:rPr lang="en-US" sz="2000">
                <a:solidFill>
                  <a:srgbClr val="161616"/>
                </a:solidFill>
              </a:rPr>
              <a:t>Catalog</a:t>
            </a:r>
            <a:endParaRPr lang="en-US" sz="2000" b="1">
              <a:solidFill>
                <a:srgbClr val="161616"/>
              </a:solidFill>
            </a:endParaRPr>
          </a:p>
        </p:txBody>
      </p:sp>
      <p:pic>
        <p:nvPicPr>
          <p:cNvPr id="6" name="Picture 5">
            <a:extLst>
              <a:ext uri="{FF2B5EF4-FFF2-40B4-BE49-F238E27FC236}">
                <a16:creationId xmlns:a16="http://schemas.microsoft.com/office/drawing/2014/main" id="{48CB1423-2948-59B3-F428-7B24BEBD7A4F}"/>
              </a:ext>
            </a:extLst>
          </p:cNvPr>
          <p:cNvPicPr>
            <a:picLocks noChangeAspect="1"/>
          </p:cNvPicPr>
          <p:nvPr/>
        </p:nvPicPr>
        <p:blipFill>
          <a:blip r:embed="rId2"/>
          <a:stretch>
            <a:fillRect/>
          </a:stretch>
        </p:blipFill>
        <p:spPr>
          <a:xfrm>
            <a:off x="5134465" y="1435100"/>
            <a:ext cx="6135475" cy="3879273"/>
          </a:xfrm>
          <a:prstGeom prst="rect">
            <a:avLst/>
          </a:prstGeom>
        </p:spPr>
      </p:pic>
    </p:spTree>
    <p:extLst>
      <p:ext uri="{BB962C8B-B14F-4D97-AF65-F5344CB8AC3E}">
        <p14:creationId xmlns:p14="http://schemas.microsoft.com/office/powerpoint/2010/main" val="3842096502"/>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B195-7332-3546-79CF-54CD532EC05A}"/>
              </a:ext>
            </a:extLst>
          </p:cNvPr>
          <p:cNvSpPr>
            <a:spLocks noGrp="1"/>
          </p:cNvSpPr>
          <p:nvPr>
            <p:ph type="title"/>
          </p:nvPr>
        </p:nvSpPr>
        <p:spPr/>
        <p:txBody>
          <a:bodyPr>
            <a:normAutofit/>
          </a:bodyPr>
          <a:lstStyle/>
          <a:p>
            <a:r>
              <a:rPr lang="en-US" sz="3200">
                <a:latin typeface="+mn-lt"/>
              </a:rPr>
              <a:t>Step 1 Create Logic App</a:t>
            </a:r>
          </a:p>
        </p:txBody>
      </p:sp>
      <p:sp>
        <p:nvSpPr>
          <p:cNvPr id="4" name="Content Placeholder 2">
            <a:extLst>
              <a:ext uri="{FF2B5EF4-FFF2-40B4-BE49-F238E27FC236}">
                <a16:creationId xmlns:a16="http://schemas.microsoft.com/office/drawing/2014/main" id="{A29EBBDB-595F-149E-962F-751FB1B4C9BF}"/>
              </a:ext>
            </a:extLst>
          </p:cNvPr>
          <p:cNvSpPr txBox="1">
            <a:spLocks noGrp="1"/>
          </p:cNvSpPr>
          <p:nvPr>
            <p:ph sz="quarter" idx="10"/>
          </p:nvPr>
        </p:nvSpPr>
        <p:spPr>
          <a:xfrm>
            <a:off x="584200" y="1435100"/>
            <a:ext cx="3904673" cy="502291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400">
                <a:solidFill>
                  <a:srgbClr val="161616"/>
                </a:solidFill>
              </a:rPr>
              <a:t>On the General Catalog blade, select </a:t>
            </a:r>
            <a:r>
              <a:rPr lang="en-US" sz="2400" b="1">
                <a:solidFill>
                  <a:srgbClr val="161616"/>
                </a:solidFill>
              </a:rPr>
              <a:t>Custom </a:t>
            </a:r>
            <a:r>
              <a:rPr lang="en-US" sz="2000" b="1">
                <a:solidFill>
                  <a:srgbClr val="161616"/>
                </a:solidFill>
              </a:rPr>
              <a:t>Extensions</a:t>
            </a:r>
            <a:r>
              <a:rPr lang="en-US" sz="2400" b="1">
                <a:solidFill>
                  <a:srgbClr val="161616"/>
                </a:solidFill>
              </a:rPr>
              <a:t> </a:t>
            </a:r>
            <a:r>
              <a:rPr lang="en-US" sz="2400">
                <a:solidFill>
                  <a:srgbClr val="161616"/>
                </a:solidFill>
              </a:rPr>
              <a:t>on the left menu</a:t>
            </a:r>
          </a:p>
          <a:p>
            <a:pPr marL="457200" indent="-457200">
              <a:buFont typeface="+mj-lt"/>
              <a:buAutoNum type="alphaLcParenR"/>
            </a:pPr>
            <a:r>
              <a:rPr lang="en-US" sz="2400">
                <a:solidFill>
                  <a:srgbClr val="161616"/>
                </a:solidFill>
              </a:rPr>
              <a:t>On the Custom Extensions blade, select </a:t>
            </a:r>
            <a:r>
              <a:rPr lang="en-US" sz="2400" b="1">
                <a:solidFill>
                  <a:srgbClr val="161616"/>
                </a:solidFill>
              </a:rPr>
              <a:t>Add Custom extension</a:t>
            </a:r>
            <a:r>
              <a:rPr lang="en-US" sz="2400">
                <a:solidFill>
                  <a:srgbClr val="161616"/>
                </a:solidFill>
              </a:rPr>
              <a:t>. </a:t>
            </a:r>
          </a:p>
          <a:p>
            <a:pPr marL="457200" indent="-457200">
              <a:buFont typeface="+mj-lt"/>
              <a:buAutoNum type="alphaLcParenR"/>
            </a:pPr>
            <a:r>
              <a:rPr lang="en-US" sz="2400">
                <a:solidFill>
                  <a:srgbClr val="161616"/>
                </a:solidFill>
              </a:rPr>
              <a:t>Write IT Notification as </a:t>
            </a:r>
            <a:r>
              <a:rPr lang="en-US" sz="2400" b="1">
                <a:solidFill>
                  <a:srgbClr val="161616"/>
                </a:solidFill>
              </a:rPr>
              <a:t>Name </a:t>
            </a:r>
            <a:r>
              <a:rPr lang="en-US" sz="2400">
                <a:solidFill>
                  <a:srgbClr val="161616"/>
                </a:solidFill>
              </a:rPr>
              <a:t>and Send an email to IT department and Click on </a:t>
            </a:r>
            <a:r>
              <a:rPr lang="en-US" sz="2400" b="1">
                <a:solidFill>
                  <a:srgbClr val="161616"/>
                </a:solidFill>
              </a:rPr>
              <a:t>Next</a:t>
            </a:r>
          </a:p>
          <a:p>
            <a:pPr marL="457200" indent="-457200">
              <a:buFont typeface="+mj-lt"/>
              <a:buAutoNum type="alphaLcParenR"/>
            </a:pPr>
            <a:endParaRPr lang="en-US" sz="2400" b="1">
              <a:solidFill>
                <a:srgbClr val="161616"/>
              </a:solidFill>
            </a:endParaRPr>
          </a:p>
        </p:txBody>
      </p:sp>
      <p:pic>
        <p:nvPicPr>
          <p:cNvPr id="12" name="Picture 11">
            <a:extLst>
              <a:ext uri="{FF2B5EF4-FFF2-40B4-BE49-F238E27FC236}">
                <a16:creationId xmlns:a16="http://schemas.microsoft.com/office/drawing/2014/main" id="{373CE4A6-51BA-6CC4-ACBE-3C33804F0E68}"/>
              </a:ext>
            </a:extLst>
          </p:cNvPr>
          <p:cNvPicPr>
            <a:picLocks noChangeAspect="1"/>
          </p:cNvPicPr>
          <p:nvPr/>
        </p:nvPicPr>
        <p:blipFill>
          <a:blip r:embed="rId2"/>
          <a:stretch>
            <a:fillRect/>
          </a:stretch>
        </p:blipFill>
        <p:spPr>
          <a:xfrm>
            <a:off x="4958651" y="1435100"/>
            <a:ext cx="6841169" cy="4983117"/>
          </a:xfrm>
          <a:prstGeom prst="rect">
            <a:avLst/>
          </a:prstGeom>
        </p:spPr>
      </p:pic>
    </p:spTree>
    <p:extLst>
      <p:ext uri="{BB962C8B-B14F-4D97-AF65-F5344CB8AC3E}">
        <p14:creationId xmlns:p14="http://schemas.microsoft.com/office/powerpoint/2010/main" val="2830198021"/>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047C03-F8DA-AE85-0A45-42B17525C718}"/>
              </a:ext>
            </a:extLst>
          </p:cNvPr>
          <p:cNvSpPr>
            <a:spLocks noGrp="1"/>
          </p:cNvSpPr>
          <p:nvPr>
            <p:ph type="title"/>
          </p:nvPr>
        </p:nvSpPr>
        <p:spPr>
          <a:xfrm>
            <a:off x="588963" y="457200"/>
            <a:ext cx="11017250" cy="554038"/>
          </a:xfrm>
        </p:spPr>
        <p:txBody>
          <a:bodyPr>
            <a:normAutofit/>
          </a:bodyPr>
          <a:lstStyle/>
          <a:p>
            <a:r>
              <a:rPr lang="en-US" sz="3200">
                <a:latin typeface="+mn-lt"/>
              </a:rPr>
              <a:t>Step 1 Create Logic App</a:t>
            </a:r>
          </a:p>
        </p:txBody>
      </p:sp>
      <p:sp>
        <p:nvSpPr>
          <p:cNvPr id="5" name="Content Placeholder 2">
            <a:extLst>
              <a:ext uri="{FF2B5EF4-FFF2-40B4-BE49-F238E27FC236}">
                <a16:creationId xmlns:a16="http://schemas.microsoft.com/office/drawing/2014/main" id="{1254660A-1344-0365-EE3C-3B58DA834E49}"/>
              </a:ext>
            </a:extLst>
          </p:cNvPr>
          <p:cNvSpPr txBox="1">
            <a:spLocks noGrp="1"/>
          </p:cNvSpPr>
          <p:nvPr>
            <p:ph sz="quarter" idx="10"/>
          </p:nvPr>
        </p:nvSpPr>
        <p:spPr>
          <a:xfrm>
            <a:off x="584200" y="1435100"/>
            <a:ext cx="4237182" cy="430887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Extension Type Tab, select </a:t>
            </a:r>
            <a:r>
              <a:rPr lang="en-US" sz="2000" b="1">
                <a:solidFill>
                  <a:srgbClr val="161616"/>
                </a:solidFill>
              </a:rPr>
              <a:t>Next</a:t>
            </a:r>
          </a:p>
          <a:p>
            <a:pPr marL="457200" indent="-457200">
              <a:buFont typeface="+mj-lt"/>
              <a:buAutoNum type="alphaLcParenR"/>
            </a:pPr>
            <a:r>
              <a:rPr lang="en-US" sz="2000">
                <a:solidFill>
                  <a:srgbClr val="161616"/>
                </a:solidFill>
              </a:rPr>
              <a:t>On the Extension Configuration, select </a:t>
            </a:r>
            <a:r>
              <a:rPr lang="en-US" sz="2000" b="1">
                <a:solidFill>
                  <a:srgbClr val="161616"/>
                </a:solidFill>
              </a:rPr>
              <a:t>Next</a:t>
            </a:r>
            <a:endParaRPr lang="en-US" sz="2000">
              <a:solidFill>
                <a:srgbClr val="161616"/>
              </a:solidFill>
            </a:endParaRPr>
          </a:p>
          <a:p>
            <a:pPr marL="457200" indent="-457200">
              <a:buFont typeface="+mj-lt"/>
              <a:buAutoNum type="alphaLcParenR"/>
            </a:pPr>
            <a:r>
              <a:rPr lang="en-US" sz="2000">
                <a:solidFill>
                  <a:srgbClr val="161616"/>
                </a:solidFill>
              </a:rPr>
              <a:t>On the Details tab, Select your Subscription, resource group and write </a:t>
            </a:r>
            <a:r>
              <a:rPr lang="en-US" sz="2000" err="1">
                <a:solidFill>
                  <a:srgbClr val="161616"/>
                </a:solidFill>
              </a:rPr>
              <a:t>SentITNotification</a:t>
            </a:r>
            <a:r>
              <a:rPr lang="en-US" sz="2000">
                <a:solidFill>
                  <a:srgbClr val="161616"/>
                </a:solidFill>
              </a:rPr>
              <a:t> as </a:t>
            </a:r>
            <a:r>
              <a:rPr lang="en-US" sz="2000" b="1">
                <a:solidFill>
                  <a:srgbClr val="161616"/>
                </a:solidFill>
              </a:rPr>
              <a:t>Logic app name</a:t>
            </a:r>
          </a:p>
          <a:p>
            <a:pPr marL="457200" indent="-457200">
              <a:buFont typeface="+mj-lt"/>
              <a:buAutoNum type="alphaLcParenR"/>
            </a:pPr>
            <a:r>
              <a:rPr lang="en-US" sz="2000">
                <a:solidFill>
                  <a:srgbClr val="161616"/>
                </a:solidFill>
              </a:rPr>
              <a:t>Select </a:t>
            </a:r>
            <a:r>
              <a:rPr lang="en-US" sz="2000" b="1">
                <a:solidFill>
                  <a:srgbClr val="161616"/>
                </a:solidFill>
              </a:rPr>
              <a:t>Create Logic App</a:t>
            </a:r>
          </a:p>
          <a:p>
            <a:pPr marL="457200" indent="-457200">
              <a:buFont typeface="+mj-lt"/>
              <a:buAutoNum type="alphaLcParenR"/>
            </a:pPr>
            <a:r>
              <a:rPr lang="en-US" sz="2000">
                <a:solidFill>
                  <a:srgbClr val="161616"/>
                </a:solidFill>
              </a:rPr>
              <a:t>After the logic app was created, select </a:t>
            </a:r>
            <a:r>
              <a:rPr lang="en-US" sz="2000" b="1">
                <a:solidFill>
                  <a:srgbClr val="161616"/>
                </a:solidFill>
              </a:rPr>
              <a:t>Review +</a:t>
            </a:r>
            <a:r>
              <a:rPr lang="en-US" sz="2000">
                <a:solidFill>
                  <a:srgbClr val="161616"/>
                </a:solidFill>
              </a:rPr>
              <a:t> </a:t>
            </a:r>
            <a:r>
              <a:rPr lang="en-US" sz="2000" b="1">
                <a:solidFill>
                  <a:srgbClr val="161616"/>
                </a:solidFill>
              </a:rPr>
              <a:t>Create </a:t>
            </a:r>
            <a:r>
              <a:rPr lang="en-US" sz="2000">
                <a:solidFill>
                  <a:srgbClr val="161616"/>
                </a:solidFill>
              </a:rPr>
              <a:t>and then</a:t>
            </a:r>
            <a:r>
              <a:rPr lang="en-US" sz="2000" b="1">
                <a:solidFill>
                  <a:srgbClr val="161616"/>
                </a:solidFill>
              </a:rPr>
              <a:t> Create</a:t>
            </a:r>
            <a:endParaRPr lang="en-US" sz="2000">
              <a:solidFill>
                <a:srgbClr val="161616"/>
              </a:solidFill>
            </a:endParaRPr>
          </a:p>
          <a:p>
            <a:pPr marL="457200" indent="-457200">
              <a:buFont typeface="+mj-lt"/>
              <a:buAutoNum type="alphaLcParenR"/>
            </a:pPr>
            <a:endParaRPr lang="en-US" sz="2000" b="1">
              <a:solidFill>
                <a:srgbClr val="161616"/>
              </a:solidFill>
            </a:endParaRPr>
          </a:p>
        </p:txBody>
      </p:sp>
      <p:pic>
        <p:nvPicPr>
          <p:cNvPr id="15" name="Picture 14">
            <a:extLst>
              <a:ext uri="{FF2B5EF4-FFF2-40B4-BE49-F238E27FC236}">
                <a16:creationId xmlns:a16="http://schemas.microsoft.com/office/drawing/2014/main" id="{4F0DE053-BA2D-6E9B-C10A-C36B5245D1FF}"/>
              </a:ext>
            </a:extLst>
          </p:cNvPr>
          <p:cNvPicPr>
            <a:picLocks noChangeAspect="1"/>
          </p:cNvPicPr>
          <p:nvPr/>
        </p:nvPicPr>
        <p:blipFill>
          <a:blip r:embed="rId2"/>
          <a:stretch>
            <a:fillRect/>
          </a:stretch>
        </p:blipFill>
        <p:spPr>
          <a:xfrm>
            <a:off x="5579482" y="1642031"/>
            <a:ext cx="4973053" cy="4042331"/>
          </a:xfrm>
          <a:prstGeom prst="rect">
            <a:avLst/>
          </a:prstGeom>
        </p:spPr>
      </p:pic>
    </p:spTree>
    <p:extLst>
      <p:ext uri="{BB962C8B-B14F-4D97-AF65-F5344CB8AC3E}">
        <p14:creationId xmlns:p14="http://schemas.microsoft.com/office/powerpoint/2010/main" val="3207463664"/>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BF804-A5CF-2117-99D6-34CCC30D169E}"/>
              </a:ext>
            </a:extLst>
          </p:cNvPr>
          <p:cNvSpPr>
            <a:spLocks noGrp="1"/>
          </p:cNvSpPr>
          <p:nvPr>
            <p:ph type="title"/>
          </p:nvPr>
        </p:nvSpPr>
        <p:spPr>
          <a:xfrm>
            <a:off x="584200" y="154636"/>
            <a:ext cx="10515600" cy="1325563"/>
          </a:xfrm>
        </p:spPr>
        <p:txBody>
          <a:bodyPr>
            <a:normAutofit/>
          </a:bodyPr>
          <a:lstStyle/>
          <a:p>
            <a:r>
              <a:rPr lang="en-US" sz="3200"/>
              <a:t>Step 2 Customize Logic App</a:t>
            </a:r>
          </a:p>
        </p:txBody>
      </p:sp>
      <p:sp>
        <p:nvSpPr>
          <p:cNvPr id="4" name="Content Placeholder 2">
            <a:extLst>
              <a:ext uri="{FF2B5EF4-FFF2-40B4-BE49-F238E27FC236}">
                <a16:creationId xmlns:a16="http://schemas.microsoft.com/office/drawing/2014/main" id="{EC5650CB-C642-827D-5ED4-701A934D3ECA}"/>
              </a:ext>
            </a:extLst>
          </p:cNvPr>
          <p:cNvSpPr txBox="1">
            <a:spLocks/>
          </p:cNvSpPr>
          <p:nvPr/>
        </p:nvSpPr>
        <p:spPr>
          <a:xfrm>
            <a:off x="584200" y="1435100"/>
            <a:ext cx="4237182"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Azure Portal, go to </a:t>
            </a:r>
            <a:r>
              <a:rPr lang="en-US" sz="2000" b="1">
                <a:solidFill>
                  <a:srgbClr val="161616"/>
                </a:solidFill>
              </a:rPr>
              <a:t>Logic Apps</a:t>
            </a:r>
          </a:p>
          <a:p>
            <a:pPr marL="457200" indent="-457200">
              <a:buFont typeface="+mj-lt"/>
              <a:buAutoNum type="alphaLcParenR"/>
            </a:pPr>
            <a:r>
              <a:rPr lang="en-US" sz="2000">
                <a:solidFill>
                  <a:srgbClr val="161616"/>
                </a:solidFill>
              </a:rPr>
              <a:t>Open </a:t>
            </a:r>
            <a:r>
              <a:rPr lang="en-US" sz="2000" b="1">
                <a:solidFill>
                  <a:srgbClr val="161616"/>
                </a:solidFill>
              </a:rPr>
              <a:t>SendITNotification</a:t>
            </a:r>
          </a:p>
          <a:p>
            <a:pPr marL="457200" indent="-457200">
              <a:buFont typeface="+mj-lt"/>
              <a:buAutoNum type="alphaLcParenR"/>
            </a:pPr>
            <a:r>
              <a:rPr lang="en-US" sz="2000">
                <a:solidFill>
                  <a:srgbClr val="161616"/>
                </a:solidFill>
              </a:rPr>
              <a:t>On the Left Menu, select </a:t>
            </a:r>
            <a:r>
              <a:rPr lang="en-US" sz="2000" b="1">
                <a:solidFill>
                  <a:srgbClr val="161616"/>
                </a:solidFill>
              </a:rPr>
              <a:t>Logic App designer</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6" name="Picture 5">
            <a:extLst>
              <a:ext uri="{FF2B5EF4-FFF2-40B4-BE49-F238E27FC236}">
                <a16:creationId xmlns:a16="http://schemas.microsoft.com/office/drawing/2014/main" id="{E4F036B5-D675-4A6E-E81A-3B3773B9848E}"/>
              </a:ext>
            </a:extLst>
          </p:cNvPr>
          <p:cNvPicPr>
            <a:picLocks noChangeAspect="1"/>
          </p:cNvPicPr>
          <p:nvPr/>
        </p:nvPicPr>
        <p:blipFill>
          <a:blip r:embed="rId2"/>
          <a:stretch>
            <a:fillRect/>
          </a:stretch>
        </p:blipFill>
        <p:spPr>
          <a:xfrm>
            <a:off x="4953419" y="1435100"/>
            <a:ext cx="7033698" cy="4605482"/>
          </a:xfrm>
          <a:prstGeom prst="rect">
            <a:avLst/>
          </a:prstGeom>
        </p:spPr>
      </p:pic>
    </p:spTree>
    <p:extLst>
      <p:ext uri="{BB962C8B-B14F-4D97-AF65-F5344CB8AC3E}">
        <p14:creationId xmlns:p14="http://schemas.microsoft.com/office/powerpoint/2010/main" val="826667840"/>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06772F5-BC8E-E16C-393B-761EF32F5549}"/>
              </a:ext>
            </a:extLst>
          </p:cNvPr>
          <p:cNvSpPr>
            <a:spLocks noGrp="1"/>
          </p:cNvSpPr>
          <p:nvPr>
            <p:ph type="title"/>
          </p:nvPr>
        </p:nvSpPr>
        <p:spPr>
          <a:xfrm>
            <a:off x="588963" y="457200"/>
            <a:ext cx="11017250" cy="554038"/>
          </a:xfrm>
        </p:spPr>
        <p:txBody>
          <a:bodyPr>
            <a:normAutofit/>
          </a:bodyPr>
          <a:lstStyle/>
          <a:p>
            <a:r>
              <a:rPr lang="en-US"/>
              <a:t>Step 2 Customize Logic App</a:t>
            </a:r>
          </a:p>
        </p:txBody>
      </p:sp>
      <p:sp>
        <p:nvSpPr>
          <p:cNvPr id="5" name="Content Placeholder 2">
            <a:extLst>
              <a:ext uri="{FF2B5EF4-FFF2-40B4-BE49-F238E27FC236}">
                <a16:creationId xmlns:a16="http://schemas.microsoft.com/office/drawing/2014/main" id="{866673EA-27C3-27BB-5330-C738892F69F0}"/>
              </a:ext>
            </a:extLst>
          </p:cNvPr>
          <p:cNvSpPr txBox="1">
            <a:spLocks/>
          </p:cNvSpPr>
          <p:nvPr/>
        </p:nvSpPr>
        <p:spPr>
          <a:xfrm>
            <a:off x="584200" y="1435100"/>
            <a:ext cx="4237182" cy="173586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Condition, right click and select </a:t>
            </a:r>
            <a:r>
              <a:rPr lang="en-US" sz="2000" b="1">
                <a:solidFill>
                  <a:srgbClr val="161616"/>
                </a:solidFill>
              </a:rPr>
              <a:t>delete</a:t>
            </a:r>
          </a:p>
          <a:p>
            <a:pPr marL="457200" indent="-457200">
              <a:buFont typeface="+mj-lt"/>
              <a:buAutoNum type="alphaLcParenR"/>
            </a:pPr>
            <a:r>
              <a:rPr lang="en-US" sz="2000">
                <a:solidFill>
                  <a:srgbClr val="161616"/>
                </a:solidFill>
              </a:rPr>
              <a:t>After it, only one activity should appear on the Workflow designer</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7" name="Picture 6">
            <a:extLst>
              <a:ext uri="{FF2B5EF4-FFF2-40B4-BE49-F238E27FC236}">
                <a16:creationId xmlns:a16="http://schemas.microsoft.com/office/drawing/2014/main" id="{41AF4E76-F99A-3106-407B-0862A10130C5}"/>
              </a:ext>
            </a:extLst>
          </p:cNvPr>
          <p:cNvPicPr>
            <a:picLocks noChangeAspect="1"/>
          </p:cNvPicPr>
          <p:nvPr/>
        </p:nvPicPr>
        <p:blipFill>
          <a:blip r:embed="rId2"/>
          <a:stretch>
            <a:fillRect/>
          </a:stretch>
        </p:blipFill>
        <p:spPr>
          <a:xfrm>
            <a:off x="5291319" y="1435100"/>
            <a:ext cx="5926576" cy="4017818"/>
          </a:xfrm>
          <a:prstGeom prst="rect">
            <a:avLst/>
          </a:prstGeom>
        </p:spPr>
      </p:pic>
    </p:spTree>
    <p:extLst>
      <p:ext uri="{BB962C8B-B14F-4D97-AF65-F5344CB8AC3E}">
        <p14:creationId xmlns:p14="http://schemas.microsoft.com/office/powerpoint/2010/main" val="399721986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54B2DE3-C8B6-E1DA-81A0-36D0F5A7E314}"/>
              </a:ext>
            </a:extLst>
          </p:cNvPr>
          <p:cNvSpPr>
            <a:spLocks noGrp="1"/>
          </p:cNvSpPr>
          <p:nvPr>
            <p:ph type="title"/>
          </p:nvPr>
        </p:nvSpPr>
        <p:spPr>
          <a:xfrm>
            <a:off x="588963" y="457200"/>
            <a:ext cx="11017250" cy="554038"/>
          </a:xfrm>
        </p:spPr>
        <p:txBody>
          <a:bodyPr>
            <a:normAutofit/>
          </a:bodyPr>
          <a:lstStyle/>
          <a:p>
            <a:r>
              <a:rPr lang="en-US" sz="3200"/>
              <a:t>Step 2 Customize Logic App</a:t>
            </a:r>
          </a:p>
        </p:txBody>
      </p:sp>
      <p:sp>
        <p:nvSpPr>
          <p:cNvPr id="5" name="Content Placeholder 2">
            <a:extLst>
              <a:ext uri="{FF2B5EF4-FFF2-40B4-BE49-F238E27FC236}">
                <a16:creationId xmlns:a16="http://schemas.microsoft.com/office/drawing/2014/main" id="{A59EC3D8-85FE-3B74-7FF5-01589D8068A9}"/>
              </a:ext>
            </a:extLst>
          </p:cNvPr>
          <p:cNvSpPr txBox="1">
            <a:spLocks/>
          </p:cNvSpPr>
          <p:nvPr/>
        </p:nvSpPr>
        <p:spPr>
          <a:xfrm>
            <a:off x="584200" y="1435100"/>
            <a:ext cx="4403436"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Workflow designer, click on the plus symbol (   )</a:t>
            </a:r>
            <a:endParaRPr lang="en-US" sz="2000" b="1">
              <a:solidFill>
                <a:srgbClr val="161616"/>
              </a:solidFill>
            </a:endParaRPr>
          </a:p>
          <a:p>
            <a:pPr marL="457200" indent="-457200">
              <a:buFont typeface="+mj-lt"/>
              <a:buAutoNum type="alphaLcParenR"/>
            </a:pPr>
            <a:r>
              <a:rPr lang="en-US" sz="2000">
                <a:solidFill>
                  <a:srgbClr val="161616"/>
                </a:solidFill>
              </a:rPr>
              <a:t>Select </a:t>
            </a:r>
            <a:r>
              <a:rPr lang="en-US" sz="2000" b="1">
                <a:solidFill>
                  <a:srgbClr val="161616"/>
                </a:solidFill>
              </a:rPr>
              <a:t>Add an Action</a:t>
            </a:r>
          </a:p>
          <a:p>
            <a:pPr marL="457200" indent="-457200">
              <a:buFont typeface="+mj-lt"/>
              <a:buAutoNum type="alphaLcParenR"/>
            </a:pPr>
            <a:r>
              <a:rPr lang="en-US" sz="2000">
                <a:solidFill>
                  <a:srgbClr val="161616"/>
                </a:solidFill>
              </a:rPr>
              <a:t>On the Add an Action blade, go to </a:t>
            </a:r>
            <a:r>
              <a:rPr lang="en-US" sz="2000" b="1">
                <a:solidFill>
                  <a:srgbClr val="161616"/>
                </a:solidFill>
              </a:rPr>
              <a:t>All</a:t>
            </a:r>
            <a:r>
              <a:rPr lang="en-US" sz="2000">
                <a:solidFill>
                  <a:srgbClr val="161616"/>
                </a:solidFill>
              </a:rPr>
              <a:t> tab and  select </a:t>
            </a:r>
            <a:r>
              <a:rPr lang="en-US" sz="2000" b="1">
                <a:solidFill>
                  <a:srgbClr val="161616"/>
                </a:solidFill>
              </a:rPr>
              <a:t>Office 365</a:t>
            </a:r>
            <a:endParaRPr lang="en-US" sz="2000">
              <a:solidFill>
                <a:srgbClr val="161616"/>
              </a:solidFill>
            </a:endParaRP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7" name="Picture 6">
            <a:extLst>
              <a:ext uri="{FF2B5EF4-FFF2-40B4-BE49-F238E27FC236}">
                <a16:creationId xmlns:a16="http://schemas.microsoft.com/office/drawing/2014/main" id="{491D9ABE-0E49-50EF-0E33-8F2912FAEF9C}"/>
              </a:ext>
            </a:extLst>
          </p:cNvPr>
          <p:cNvPicPr>
            <a:picLocks noChangeAspect="1"/>
          </p:cNvPicPr>
          <p:nvPr/>
        </p:nvPicPr>
        <p:blipFill>
          <a:blip r:embed="rId2"/>
          <a:stretch>
            <a:fillRect/>
          </a:stretch>
        </p:blipFill>
        <p:spPr>
          <a:xfrm>
            <a:off x="4443832" y="1887676"/>
            <a:ext cx="266714" cy="228612"/>
          </a:xfrm>
          <a:prstGeom prst="rect">
            <a:avLst/>
          </a:prstGeom>
        </p:spPr>
      </p:pic>
      <p:pic>
        <p:nvPicPr>
          <p:cNvPr id="11" name="Picture 10">
            <a:extLst>
              <a:ext uri="{FF2B5EF4-FFF2-40B4-BE49-F238E27FC236}">
                <a16:creationId xmlns:a16="http://schemas.microsoft.com/office/drawing/2014/main" id="{A610B56D-B6B6-CDD3-B102-39DC31F69062}"/>
              </a:ext>
            </a:extLst>
          </p:cNvPr>
          <p:cNvPicPr>
            <a:picLocks noChangeAspect="1"/>
          </p:cNvPicPr>
          <p:nvPr/>
        </p:nvPicPr>
        <p:blipFill>
          <a:blip r:embed="rId3"/>
          <a:stretch>
            <a:fillRect/>
          </a:stretch>
        </p:blipFill>
        <p:spPr>
          <a:xfrm>
            <a:off x="5670034" y="1064601"/>
            <a:ext cx="4568475" cy="5549557"/>
          </a:xfrm>
          <a:prstGeom prst="rect">
            <a:avLst/>
          </a:prstGeom>
        </p:spPr>
      </p:pic>
    </p:spTree>
    <p:extLst>
      <p:ext uri="{BB962C8B-B14F-4D97-AF65-F5344CB8AC3E}">
        <p14:creationId xmlns:p14="http://schemas.microsoft.com/office/powerpoint/2010/main" val="315754661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normAutofit/>
          </a:bodyPr>
          <a:lstStyle/>
          <a:p>
            <a:r>
              <a:rPr lang="en-US" sz="3200"/>
              <a:t>PoC | Phase 1: Onboarding and Discovery</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(2 hour): </a:t>
            </a:r>
            <a:r>
              <a:rPr lang="en-GB" sz="2000" b="1"/>
              <a:t>Onboarding and discovery</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2 hours</a:t>
            </a:r>
            <a:r>
              <a:rPr lang="en-US" sz="1100"/>
              <a:t>, </a:t>
            </a:r>
            <a:r>
              <a:rPr lang="en-US" sz="1600"/>
              <a:t>depending on complexity of scenario</a:t>
            </a:r>
          </a:p>
        </p:txBody>
      </p:sp>
      <p:graphicFrame>
        <p:nvGraphicFramePr>
          <p:cNvPr id="5" name="Table 20">
            <a:extLst>
              <a:ext uri="{FF2B5EF4-FFF2-40B4-BE49-F238E27FC236}">
                <a16:creationId xmlns:a16="http://schemas.microsoft.com/office/drawing/2014/main" id="{58ED357E-E2A2-C78B-E636-5AA7C821420C}"/>
              </a:ext>
            </a:extLst>
          </p:cNvPr>
          <p:cNvGraphicFramePr>
            <a:graphicFrameLocks noGrp="1"/>
          </p:cNvGraphicFramePr>
          <p:nvPr>
            <p:extLst>
              <p:ext uri="{D42A27DB-BD31-4B8C-83A1-F6EECF244321}">
                <p14:modId xmlns:p14="http://schemas.microsoft.com/office/powerpoint/2010/main" val="2597282069"/>
              </p:ext>
            </p:extLst>
          </p:nvPr>
        </p:nvGraphicFramePr>
        <p:xfrm>
          <a:off x="588263" y="4175760"/>
          <a:ext cx="10397984" cy="169164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dirty="0"/>
                        <a:t>Identity Governance Administrator</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connected Organization and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dirty="0">
                          <a:sym typeface="Wingdings" panose="05000000000000000000" pitchFamily="2" charset="2"/>
                        </a:rPr>
                        <a:t> Ensure solutions complies with regulations</a:t>
                      </a:r>
                      <a:endParaRPr lang="en-US" sz="1600" noProof="0" dirty="0"/>
                    </a:p>
                  </a:txBody>
                  <a:tcPr/>
                </a:tc>
                <a:extLst>
                  <a:ext uri="{0D108BD9-81ED-4DB2-BD59-A6C34878D82A}">
                    <a16:rowId xmlns:a16="http://schemas.microsoft.com/office/drawing/2014/main" val="320479324"/>
                  </a:ext>
                </a:extLst>
              </a:tr>
            </a:tbl>
          </a:graphicData>
        </a:graphic>
      </p:graphicFrame>
      <p:sp>
        <p:nvSpPr>
          <p:cNvPr id="54" name="TextBox 23">
            <a:extLst>
              <a:ext uri="{FF2B5EF4-FFF2-40B4-BE49-F238E27FC236}">
                <a16:creationId xmlns:a16="http://schemas.microsoft.com/office/drawing/2014/main" id="{A8A71455-B578-A031-32F0-7874B1A09823}"/>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55" name="TextBox 12">
            <a:extLst>
              <a:ext uri="{FF2B5EF4-FFF2-40B4-BE49-F238E27FC236}">
                <a16:creationId xmlns:a16="http://schemas.microsoft.com/office/drawing/2014/main" id="{625CD1D8-4750-3449-6A1C-C0FE44F224C4}"/>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59" name="TextBox 23">
            <a:extLst>
              <a:ext uri="{FF2B5EF4-FFF2-40B4-BE49-F238E27FC236}">
                <a16:creationId xmlns:a16="http://schemas.microsoft.com/office/drawing/2014/main" id="{5E7AB82C-D80E-C76E-BC78-1911786CB947}"/>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60" name="TextBox 23">
            <a:extLst>
              <a:ext uri="{FF2B5EF4-FFF2-40B4-BE49-F238E27FC236}">
                <a16:creationId xmlns:a16="http://schemas.microsoft.com/office/drawing/2014/main" id="{470FFFA7-A2E3-07C4-F783-C11D489AC711}"/>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61" name="TextBox 12">
            <a:extLst>
              <a:ext uri="{FF2B5EF4-FFF2-40B4-BE49-F238E27FC236}">
                <a16:creationId xmlns:a16="http://schemas.microsoft.com/office/drawing/2014/main" id="{DB77645D-04F6-583D-7C20-3198264D0EF2}"/>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63" name="TextBox 23">
            <a:extLst>
              <a:ext uri="{FF2B5EF4-FFF2-40B4-BE49-F238E27FC236}">
                <a16:creationId xmlns:a16="http://schemas.microsoft.com/office/drawing/2014/main" id="{E7824346-7532-F47E-6291-0DB6D0AD9F7C}"/>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64" name="TextBox 12">
            <a:extLst>
              <a:ext uri="{FF2B5EF4-FFF2-40B4-BE49-F238E27FC236}">
                <a16:creationId xmlns:a16="http://schemas.microsoft.com/office/drawing/2014/main" id="{831B3E4B-9ECD-9C5E-082B-7BCFB6FBC420}"/>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67" name="TextBox 12">
            <a:extLst>
              <a:ext uri="{FF2B5EF4-FFF2-40B4-BE49-F238E27FC236}">
                <a16:creationId xmlns:a16="http://schemas.microsoft.com/office/drawing/2014/main" id="{B7D4310E-08CF-98B5-FD2E-71F19E4BD799}"/>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73" name="Gerade Verbindung mit Pfeil 2">
            <a:extLst>
              <a:ext uri="{FF2B5EF4-FFF2-40B4-BE49-F238E27FC236}">
                <a16:creationId xmlns:a16="http://schemas.microsoft.com/office/drawing/2014/main" id="{01A8A0B7-A048-EB37-18B1-96EC6368B9FE}"/>
              </a:ext>
            </a:extLst>
          </p:cNvPr>
          <p:cNvCxnSpPr>
            <a:cxnSpLocks/>
            <a:stCxn id="7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4" name="Ellipse 4">
            <a:extLst>
              <a:ext uri="{FF2B5EF4-FFF2-40B4-BE49-F238E27FC236}">
                <a16:creationId xmlns:a16="http://schemas.microsoft.com/office/drawing/2014/main" id="{257C39AA-1CD4-7143-9F8F-09C182F60327}"/>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5" name="Ellipse 40">
            <a:extLst>
              <a:ext uri="{FF2B5EF4-FFF2-40B4-BE49-F238E27FC236}">
                <a16:creationId xmlns:a16="http://schemas.microsoft.com/office/drawing/2014/main" id="{8F32DBC6-7B38-8857-1A2F-8EDEBCDF9B48}"/>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6" name="Ellipse 4">
            <a:extLst>
              <a:ext uri="{FF2B5EF4-FFF2-40B4-BE49-F238E27FC236}">
                <a16:creationId xmlns:a16="http://schemas.microsoft.com/office/drawing/2014/main" id="{26E58B86-255A-C86E-E3CC-C82D06A4C9A7}"/>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7" name="Ellipse 33">
            <a:extLst>
              <a:ext uri="{FF2B5EF4-FFF2-40B4-BE49-F238E27FC236}">
                <a16:creationId xmlns:a16="http://schemas.microsoft.com/office/drawing/2014/main" id="{7C5C2E59-B98F-4874-C044-6028D87B217F}"/>
              </a:ext>
            </a:extLst>
          </p:cNvPr>
          <p:cNvSpPr/>
          <p:nvPr/>
        </p:nvSpPr>
        <p:spPr bwMode="auto">
          <a:xfrm>
            <a:off x="2589127" y="215454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8" name="Ellipse 33">
            <a:extLst>
              <a:ext uri="{FF2B5EF4-FFF2-40B4-BE49-F238E27FC236}">
                <a16:creationId xmlns:a16="http://schemas.microsoft.com/office/drawing/2014/main" id="{3FEB77A4-4063-9AE7-983B-C0CF093D0F17}"/>
              </a:ext>
            </a:extLst>
          </p:cNvPr>
          <p:cNvSpPr/>
          <p:nvPr/>
        </p:nvSpPr>
        <p:spPr bwMode="auto">
          <a:xfrm>
            <a:off x="4127353" y="216061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79" name="Gerade Verbindung mit Pfeil 2">
            <a:extLst>
              <a:ext uri="{FF2B5EF4-FFF2-40B4-BE49-F238E27FC236}">
                <a16:creationId xmlns:a16="http://schemas.microsoft.com/office/drawing/2014/main" id="{DB77BED9-5D04-0F22-D7FC-C81EFE2CB212}"/>
              </a:ext>
            </a:extLst>
          </p:cNvPr>
          <p:cNvCxnSpPr>
            <a:cxnSpLocks/>
          </p:cNvCxnSpPr>
          <p:nvPr/>
        </p:nvCxnSpPr>
        <p:spPr>
          <a:xfrm>
            <a:off x="2747852" y="2244177"/>
            <a:ext cx="8282357" cy="4149"/>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 name="Ellipse 33">
            <a:extLst>
              <a:ext uri="{FF2B5EF4-FFF2-40B4-BE49-F238E27FC236}">
                <a16:creationId xmlns:a16="http://schemas.microsoft.com/office/drawing/2014/main" id="{C95AF6C5-544C-1F05-D01F-21F4116658B0}"/>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12">
            <a:extLst>
              <a:ext uri="{FF2B5EF4-FFF2-40B4-BE49-F238E27FC236}">
                <a16:creationId xmlns:a16="http://schemas.microsoft.com/office/drawing/2014/main" id="{6E0BDD25-752C-EFA7-60CB-B7072D024FEF}"/>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7" name="TextBox 23">
            <a:extLst>
              <a:ext uri="{FF2B5EF4-FFF2-40B4-BE49-F238E27FC236}">
                <a16:creationId xmlns:a16="http://schemas.microsoft.com/office/drawing/2014/main" id="{7E42F5A9-639A-E620-6A98-FA8F40E7AF9E}"/>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9" name="Ellipse 40">
            <a:extLst>
              <a:ext uri="{FF2B5EF4-FFF2-40B4-BE49-F238E27FC236}">
                <a16:creationId xmlns:a16="http://schemas.microsoft.com/office/drawing/2014/main" id="{F64D8E4D-B91D-0CC9-07DA-83D623459531}"/>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23">
            <a:extLst>
              <a:ext uri="{FF2B5EF4-FFF2-40B4-BE49-F238E27FC236}">
                <a16:creationId xmlns:a16="http://schemas.microsoft.com/office/drawing/2014/main" id="{2F37BCAF-139A-CC3E-A595-97EFB3300436}"/>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11" name="TextBox 12">
            <a:extLst>
              <a:ext uri="{FF2B5EF4-FFF2-40B4-BE49-F238E27FC236}">
                <a16:creationId xmlns:a16="http://schemas.microsoft.com/office/drawing/2014/main" id="{7928D2F5-1002-BB47-CF11-5CE0A3830109}"/>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531261392"/>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2FE99-3F3E-48B1-3B24-AFA56BC4AE04}"/>
              </a:ext>
            </a:extLst>
          </p:cNvPr>
          <p:cNvSpPr>
            <a:spLocks noGrp="1"/>
          </p:cNvSpPr>
          <p:nvPr>
            <p:ph type="title"/>
          </p:nvPr>
        </p:nvSpPr>
        <p:spPr/>
        <p:txBody>
          <a:bodyPr>
            <a:normAutofit/>
          </a:bodyPr>
          <a:lstStyle/>
          <a:p>
            <a:r>
              <a:rPr lang="en-US" sz="3200">
                <a:latin typeface="+mn-lt"/>
              </a:rPr>
              <a:t>Step 2 Customize Logic App</a:t>
            </a:r>
          </a:p>
        </p:txBody>
      </p:sp>
      <p:sp>
        <p:nvSpPr>
          <p:cNvPr id="4" name="Content Placeholder 2">
            <a:extLst>
              <a:ext uri="{FF2B5EF4-FFF2-40B4-BE49-F238E27FC236}">
                <a16:creationId xmlns:a16="http://schemas.microsoft.com/office/drawing/2014/main" id="{718B8694-E812-E8DD-934A-A85CA3F147C8}"/>
              </a:ext>
            </a:extLst>
          </p:cNvPr>
          <p:cNvSpPr txBox="1">
            <a:spLocks/>
          </p:cNvSpPr>
          <p:nvPr/>
        </p:nvSpPr>
        <p:spPr>
          <a:xfrm>
            <a:off x="584200" y="1435100"/>
            <a:ext cx="4403436" cy="105875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t>
            </a:r>
            <a:r>
              <a:rPr lang="en-US" sz="2000" b="1">
                <a:solidFill>
                  <a:srgbClr val="161616"/>
                </a:solidFill>
              </a:rPr>
              <a:t>Actions</a:t>
            </a:r>
            <a:r>
              <a:rPr lang="en-US" sz="2000">
                <a:solidFill>
                  <a:srgbClr val="161616"/>
                </a:solidFill>
              </a:rPr>
              <a:t> tab, select Send Email (v2)</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14" name="Picture 13">
            <a:extLst>
              <a:ext uri="{FF2B5EF4-FFF2-40B4-BE49-F238E27FC236}">
                <a16:creationId xmlns:a16="http://schemas.microsoft.com/office/drawing/2014/main" id="{B6B50319-5659-922B-DE71-A93BEAE9B47C}"/>
              </a:ext>
            </a:extLst>
          </p:cNvPr>
          <p:cNvPicPr>
            <a:picLocks noChangeAspect="1"/>
          </p:cNvPicPr>
          <p:nvPr/>
        </p:nvPicPr>
        <p:blipFill>
          <a:blip r:embed="rId2"/>
          <a:stretch>
            <a:fillRect/>
          </a:stretch>
        </p:blipFill>
        <p:spPr>
          <a:xfrm>
            <a:off x="5814254" y="1435100"/>
            <a:ext cx="4008620" cy="5296010"/>
          </a:xfrm>
          <a:prstGeom prst="rect">
            <a:avLst/>
          </a:prstGeom>
        </p:spPr>
      </p:pic>
    </p:spTree>
    <p:extLst>
      <p:ext uri="{BB962C8B-B14F-4D97-AF65-F5344CB8AC3E}">
        <p14:creationId xmlns:p14="http://schemas.microsoft.com/office/powerpoint/2010/main" val="2247643109"/>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E3AF8-D0E1-BF40-8AB2-66BA450CB094}"/>
              </a:ext>
            </a:extLst>
          </p:cNvPr>
          <p:cNvSpPr>
            <a:spLocks noGrp="1"/>
          </p:cNvSpPr>
          <p:nvPr>
            <p:ph type="title"/>
          </p:nvPr>
        </p:nvSpPr>
        <p:spPr/>
        <p:txBody>
          <a:bodyPr>
            <a:normAutofit/>
          </a:bodyPr>
          <a:lstStyle/>
          <a:p>
            <a:r>
              <a:rPr lang="en-US" sz="3200">
                <a:latin typeface="+mn-lt"/>
              </a:rPr>
              <a:t>Step 2 Customize Logic App</a:t>
            </a:r>
          </a:p>
        </p:txBody>
      </p:sp>
      <p:sp>
        <p:nvSpPr>
          <p:cNvPr id="14" name="Content Placeholder 2">
            <a:extLst>
              <a:ext uri="{FF2B5EF4-FFF2-40B4-BE49-F238E27FC236}">
                <a16:creationId xmlns:a16="http://schemas.microsoft.com/office/drawing/2014/main" id="{A9D0B939-DFAB-AC56-CF91-CDDE5FB0F50F}"/>
              </a:ext>
            </a:extLst>
          </p:cNvPr>
          <p:cNvSpPr txBox="1">
            <a:spLocks/>
          </p:cNvSpPr>
          <p:nvPr/>
        </p:nvSpPr>
        <p:spPr>
          <a:xfrm>
            <a:off x="584200" y="1435100"/>
            <a:ext cx="4403436" cy="401340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On send an email Action (v2), write the name of your IT DL as </a:t>
            </a:r>
            <a:r>
              <a:rPr lang="en-US" sz="2000" b="1">
                <a:solidFill>
                  <a:srgbClr val="161616"/>
                </a:solidFill>
                <a:latin typeface="Segoe UI" panose="020B0502040204020203" pitchFamily="34" charset="0"/>
              </a:rPr>
              <a:t>To</a:t>
            </a:r>
          </a:p>
          <a:p>
            <a:pPr marL="457200" indent="-457200">
              <a:buFont typeface="+mj-lt"/>
              <a:buAutoNum type="alphaLcParenR"/>
            </a:pPr>
            <a:r>
              <a:rPr lang="en-US" sz="2000">
                <a:solidFill>
                  <a:srgbClr val="161616"/>
                </a:solidFill>
                <a:latin typeface="Segoe UI" panose="020B0502040204020203" pitchFamily="34" charset="0"/>
              </a:rPr>
              <a:t>Select the </a:t>
            </a:r>
            <a:r>
              <a:rPr lang="en-US" sz="2000" b="1">
                <a:solidFill>
                  <a:srgbClr val="161616"/>
                </a:solidFill>
                <a:latin typeface="Segoe UI" panose="020B0502040204020203" pitchFamily="34" charset="0"/>
              </a:rPr>
              <a:t>subject </a:t>
            </a:r>
            <a:r>
              <a:rPr lang="en-US" sz="2000">
                <a:solidFill>
                  <a:srgbClr val="161616"/>
                </a:solidFill>
                <a:latin typeface="Segoe UI" panose="020B0502040204020203" pitchFamily="34" charset="0"/>
              </a:rPr>
              <a:t>textbox, clic on the </a:t>
            </a:r>
            <a:r>
              <a:rPr lang="en-US" sz="2000" b="1">
                <a:solidFill>
                  <a:srgbClr val="161616"/>
                </a:solidFill>
                <a:latin typeface="Segoe UI" panose="020B0502040204020203" pitchFamily="34" charset="0"/>
              </a:rPr>
              <a:t>Add dynamic content </a:t>
            </a:r>
            <a:r>
              <a:rPr lang="en-US" sz="2000">
                <a:solidFill>
                  <a:srgbClr val="161616"/>
                </a:solidFill>
                <a:latin typeface="Segoe UI" panose="020B0502040204020203" pitchFamily="34" charset="0"/>
              </a:rPr>
              <a:t>link, on the add dynamic content window search for Requestor and Select </a:t>
            </a:r>
            <a:r>
              <a:rPr lang="en-US" sz="2000" b="1">
                <a:solidFill>
                  <a:srgbClr val="161616"/>
                </a:solidFill>
                <a:latin typeface="Segoe UI" panose="020B0502040204020203" pitchFamily="34" charset="0"/>
              </a:rPr>
              <a:t>DisplayName</a:t>
            </a:r>
            <a:endParaRPr lang="en-US" sz="2000">
              <a:solidFill>
                <a:srgbClr val="161616"/>
              </a:solidFill>
              <a:latin typeface="Segoe UI" panose="020B0502040204020203" pitchFamily="34" charset="0"/>
            </a:endParaRPr>
          </a:p>
          <a:p>
            <a:pPr marL="457200" indent="-457200">
              <a:buFont typeface="+mj-lt"/>
              <a:buAutoNum type="alphaLcParenR"/>
            </a:pPr>
            <a:r>
              <a:rPr lang="en-US" sz="2000">
                <a:solidFill>
                  <a:srgbClr val="161616"/>
                </a:solidFill>
                <a:latin typeface="Segoe UI" panose="020B0502040204020203" pitchFamily="34" charset="0"/>
              </a:rPr>
              <a:t>Write An user was added for an Exception to the CA policies as</a:t>
            </a:r>
            <a:r>
              <a:rPr lang="en-US" sz="2000" b="1">
                <a:solidFill>
                  <a:srgbClr val="161616"/>
                </a:solidFill>
                <a:latin typeface="Segoe UI" panose="020B0502040204020203" pitchFamily="34" charset="0"/>
              </a:rPr>
              <a:t> body</a:t>
            </a:r>
          </a:p>
          <a:p>
            <a:pPr marL="457200" indent="-457200">
              <a:buFont typeface="+mj-lt"/>
              <a:buAutoNum type="alphaLcParenR"/>
            </a:pP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Save</a:t>
            </a:r>
            <a:endParaRPr lang="en-US" sz="2000">
              <a:solidFill>
                <a:srgbClr val="161616"/>
              </a:solidFill>
              <a:latin typeface="Segoe UI" panose="020B0502040204020203" pitchFamily="34" charset="0"/>
            </a:endParaRP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16" name="Picture 15">
            <a:extLst>
              <a:ext uri="{FF2B5EF4-FFF2-40B4-BE49-F238E27FC236}">
                <a16:creationId xmlns:a16="http://schemas.microsoft.com/office/drawing/2014/main" id="{E54F4A69-1080-1693-ACFB-22896B2A8C71}"/>
              </a:ext>
            </a:extLst>
          </p:cNvPr>
          <p:cNvPicPr>
            <a:picLocks noChangeAspect="1"/>
          </p:cNvPicPr>
          <p:nvPr/>
        </p:nvPicPr>
        <p:blipFill>
          <a:blip r:embed="rId2"/>
          <a:stretch>
            <a:fillRect/>
          </a:stretch>
        </p:blipFill>
        <p:spPr>
          <a:xfrm>
            <a:off x="5839612" y="1743959"/>
            <a:ext cx="5604528" cy="3645664"/>
          </a:xfrm>
          <a:prstGeom prst="rect">
            <a:avLst/>
          </a:prstGeom>
        </p:spPr>
      </p:pic>
    </p:spTree>
    <p:extLst>
      <p:ext uri="{BB962C8B-B14F-4D97-AF65-F5344CB8AC3E}">
        <p14:creationId xmlns:p14="http://schemas.microsoft.com/office/powerpoint/2010/main" val="2684459654"/>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5D32F-BA01-32C5-688C-17F93F2BFD56}"/>
              </a:ext>
            </a:extLst>
          </p:cNvPr>
          <p:cNvSpPr>
            <a:spLocks noGrp="1"/>
          </p:cNvSpPr>
          <p:nvPr>
            <p:ph type="title"/>
          </p:nvPr>
        </p:nvSpPr>
        <p:spPr/>
        <p:txBody>
          <a:bodyPr>
            <a:normAutofit/>
          </a:bodyPr>
          <a:lstStyle/>
          <a:p>
            <a:r>
              <a:rPr lang="en-US" sz="3200"/>
              <a:t>Step 3: Search the existing Access Package</a:t>
            </a:r>
          </a:p>
        </p:txBody>
      </p:sp>
      <p:sp>
        <p:nvSpPr>
          <p:cNvPr id="5" name="Content Placeholder 2">
            <a:extLst>
              <a:ext uri="{FF2B5EF4-FFF2-40B4-BE49-F238E27FC236}">
                <a16:creationId xmlns:a16="http://schemas.microsoft.com/office/drawing/2014/main" id="{B3DF1484-98B4-F947-BB1F-FE80C2F13C57}"/>
              </a:ext>
            </a:extLst>
          </p:cNvPr>
          <p:cNvSpPr txBox="1">
            <a:spLocks/>
          </p:cNvSpPr>
          <p:nvPr/>
        </p:nvSpPr>
        <p:spPr>
          <a:xfrm>
            <a:off x="584201" y="1435100"/>
            <a:ext cx="4647676" cy="326243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On the Entra portal, in the left navigation, under </a:t>
            </a:r>
            <a:r>
              <a:rPr lang="en-US" sz="2000" b="1">
                <a:solidFill>
                  <a:srgbClr val="161616"/>
                </a:solidFill>
                <a:latin typeface="Segoe UI" panose="020B0502040204020203" pitchFamily="34" charset="0"/>
              </a:rPr>
              <a:t>Identity Governance </a:t>
            </a: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Entitlement Management</a:t>
            </a:r>
            <a:endParaRPr lang="en-US" sz="2000">
              <a:solidFill>
                <a:srgbClr val="161616"/>
              </a:solidFill>
              <a:latin typeface="Segoe UI" panose="020B0502040204020203" pitchFamily="34" charset="0"/>
            </a:endParaRPr>
          </a:p>
          <a:p>
            <a:pPr marL="457200" indent="-457200">
              <a:buFont typeface="+mj-lt"/>
              <a:buAutoNum type="alphaLcParenR"/>
            </a:pPr>
            <a:r>
              <a:rPr lang="en-US" sz="2000">
                <a:solidFill>
                  <a:srgbClr val="161616"/>
                </a:solidFill>
                <a:latin typeface="Segoe UI" panose="020B0502040204020203" pitchFamily="34" charset="0"/>
              </a:rPr>
              <a:t>On the left menu, select </a:t>
            </a:r>
            <a:r>
              <a:rPr lang="en-US" sz="2000" b="1">
                <a:solidFill>
                  <a:srgbClr val="161616"/>
                </a:solidFill>
                <a:latin typeface="Segoe UI" panose="020B0502040204020203" pitchFamily="34" charset="0"/>
              </a:rPr>
              <a:t>Access packages</a:t>
            </a:r>
            <a:r>
              <a:rPr lang="en-US" sz="2000">
                <a:solidFill>
                  <a:srgbClr val="161616"/>
                </a:solidFill>
                <a:latin typeface="Segoe UI" panose="020B0502040204020203" pitchFamily="34" charset="0"/>
              </a:rPr>
              <a:t>. </a:t>
            </a:r>
          </a:p>
          <a:p>
            <a:pPr marL="457200" indent="-457200">
              <a:buFont typeface="+mj-lt"/>
              <a:buAutoNum type="alphaLcParenR"/>
            </a:pPr>
            <a:r>
              <a:rPr lang="en-US" sz="2000">
                <a:solidFill>
                  <a:srgbClr val="161616"/>
                </a:solidFill>
                <a:latin typeface="Segoe UI" panose="020B0502040204020203" pitchFamily="34" charset="0"/>
              </a:rPr>
              <a:t>On the search bar, write temporary and press </a:t>
            </a:r>
            <a:r>
              <a:rPr lang="en-US" sz="2000" b="1">
                <a:solidFill>
                  <a:srgbClr val="161616"/>
                </a:solidFill>
                <a:latin typeface="Segoe UI" panose="020B0502040204020203" pitchFamily="34" charset="0"/>
              </a:rPr>
              <a:t>Enter </a:t>
            </a:r>
            <a:r>
              <a:rPr lang="en-US" sz="2000">
                <a:solidFill>
                  <a:srgbClr val="161616"/>
                </a:solidFill>
                <a:latin typeface="Segoe UI" panose="020B0502040204020203" pitchFamily="34" charset="0"/>
              </a:rPr>
              <a:t>to get the access package created on the past scenario</a:t>
            </a:r>
          </a:p>
          <a:p>
            <a:pPr marL="457200" indent="-457200">
              <a:buFont typeface="+mj-lt"/>
              <a:buAutoNum type="alphaLcParenR"/>
            </a:pPr>
            <a:r>
              <a:rPr lang="en-US" sz="2000">
                <a:solidFill>
                  <a:srgbClr val="161616"/>
                </a:solidFill>
                <a:latin typeface="Segoe UI" panose="020B0502040204020203" pitchFamily="34" charset="0"/>
              </a:rPr>
              <a:t>Open it </a:t>
            </a:r>
          </a:p>
        </p:txBody>
      </p:sp>
      <p:pic>
        <p:nvPicPr>
          <p:cNvPr id="7" name="Picture 6">
            <a:extLst>
              <a:ext uri="{FF2B5EF4-FFF2-40B4-BE49-F238E27FC236}">
                <a16:creationId xmlns:a16="http://schemas.microsoft.com/office/drawing/2014/main" id="{D2D5D561-FD2A-3680-B932-14AB912A74F9}"/>
              </a:ext>
            </a:extLst>
          </p:cNvPr>
          <p:cNvPicPr>
            <a:picLocks noChangeAspect="1"/>
          </p:cNvPicPr>
          <p:nvPr/>
        </p:nvPicPr>
        <p:blipFill>
          <a:blip r:embed="rId2"/>
          <a:stretch>
            <a:fillRect/>
          </a:stretch>
        </p:blipFill>
        <p:spPr>
          <a:xfrm>
            <a:off x="5485334" y="1221952"/>
            <a:ext cx="6522293" cy="4710545"/>
          </a:xfrm>
          <a:prstGeom prst="rect">
            <a:avLst/>
          </a:prstGeom>
        </p:spPr>
      </p:pic>
    </p:spTree>
    <p:extLst>
      <p:ext uri="{BB962C8B-B14F-4D97-AF65-F5344CB8AC3E}">
        <p14:creationId xmlns:p14="http://schemas.microsoft.com/office/powerpoint/2010/main" val="2853366422"/>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1AE23-401B-3B5A-3477-75E9F1D583D0}"/>
              </a:ext>
            </a:extLst>
          </p:cNvPr>
          <p:cNvSpPr>
            <a:spLocks noGrp="1"/>
          </p:cNvSpPr>
          <p:nvPr>
            <p:ph type="title"/>
          </p:nvPr>
        </p:nvSpPr>
        <p:spPr/>
        <p:txBody>
          <a:bodyPr>
            <a:normAutofit/>
          </a:bodyPr>
          <a:lstStyle/>
          <a:p>
            <a:r>
              <a:rPr lang="en-US" sz="3200"/>
              <a:t>Step 4 Trigger Logic App from the Access Package</a:t>
            </a:r>
          </a:p>
        </p:txBody>
      </p:sp>
      <p:sp>
        <p:nvSpPr>
          <p:cNvPr id="4" name="Content Placeholder 2">
            <a:extLst>
              <a:ext uri="{FF2B5EF4-FFF2-40B4-BE49-F238E27FC236}">
                <a16:creationId xmlns:a16="http://schemas.microsoft.com/office/drawing/2014/main" id="{4D95E41D-3C48-0FAE-34F3-DC95245FD36F}"/>
              </a:ext>
            </a:extLst>
          </p:cNvPr>
          <p:cNvSpPr txBox="1">
            <a:spLocks/>
          </p:cNvSpPr>
          <p:nvPr/>
        </p:nvSpPr>
        <p:spPr>
          <a:xfrm>
            <a:off x="584201" y="1435100"/>
            <a:ext cx="4647676" cy="104644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Policies </a:t>
            </a:r>
            <a:r>
              <a:rPr lang="en-US" sz="2000">
                <a:solidFill>
                  <a:srgbClr val="161616"/>
                </a:solidFill>
                <a:latin typeface="Segoe UI" panose="020B0502040204020203" pitchFamily="34" charset="0"/>
              </a:rPr>
              <a:t>on the left menu</a:t>
            </a:r>
          </a:p>
          <a:p>
            <a:pPr marL="457200" indent="-457200">
              <a:buFont typeface="+mj-lt"/>
              <a:buAutoNum type="alphaLcParenR"/>
            </a:pPr>
            <a:r>
              <a:rPr lang="en-US" sz="2000">
                <a:solidFill>
                  <a:srgbClr val="161616"/>
                </a:solidFill>
                <a:latin typeface="Segoe UI" panose="020B0502040204020203" pitchFamily="34" charset="0"/>
              </a:rPr>
              <a:t>Select Initial Policy</a:t>
            </a:r>
          </a:p>
          <a:p>
            <a:pPr marL="457200" indent="-457200">
              <a:buFont typeface="+mj-lt"/>
              <a:buAutoNum type="alphaLcParenR"/>
            </a:pPr>
            <a:r>
              <a:rPr lang="en-US" sz="2000">
                <a:solidFill>
                  <a:srgbClr val="161616"/>
                </a:solidFill>
                <a:latin typeface="Segoe UI" panose="020B0502040204020203" pitchFamily="34" charset="0"/>
              </a:rPr>
              <a:t>Select the 3 points and select </a:t>
            </a:r>
            <a:r>
              <a:rPr lang="en-US" sz="2000" b="1">
                <a:solidFill>
                  <a:srgbClr val="161616"/>
                </a:solidFill>
                <a:latin typeface="Segoe UI" panose="020B0502040204020203" pitchFamily="34" charset="0"/>
              </a:rPr>
              <a:t>Edit</a:t>
            </a:r>
          </a:p>
        </p:txBody>
      </p:sp>
      <p:pic>
        <p:nvPicPr>
          <p:cNvPr id="22" name="Picture 21">
            <a:extLst>
              <a:ext uri="{FF2B5EF4-FFF2-40B4-BE49-F238E27FC236}">
                <a16:creationId xmlns:a16="http://schemas.microsoft.com/office/drawing/2014/main" id="{58693BF6-E9C6-B061-725C-3ED9CE25AF0E}"/>
              </a:ext>
            </a:extLst>
          </p:cNvPr>
          <p:cNvPicPr>
            <a:picLocks noChangeAspect="1"/>
          </p:cNvPicPr>
          <p:nvPr/>
        </p:nvPicPr>
        <p:blipFill>
          <a:blip r:embed="rId2"/>
          <a:stretch>
            <a:fillRect/>
          </a:stretch>
        </p:blipFill>
        <p:spPr>
          <a:xfrm>
            <a:off x="5518427" y="1435100"/>
            <a:ext cx="6222693" cy="3042632"/>
          </a:xfrm>
          <a:prstGeom prst="rect">
            <a:avLst/>
          </a:prstGeom>
        </p:spPr>
      </p:pic>
    </p:spTree>
    <p:extLst>
      <p:ext uri="{BB962C8B-B14F-4D97-AF65-F5344CB8AC3E}">
        <p14:creationId xmlns:p14="http://schemas.microsoft.com/office/powerpoint/2010/main" val="801961949"/>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A308F-227D-D0B9-603F-D014727D5184}"/>
              </a:ext>
            </a:extLst>
          </p:cNvPr>
          <p:cNvSpPr>
            <a:spLocks noGrp="1"/>
          </p:cNvSpPr>
          <p:nvPr>
            <p:ph type="title"/>
          </p:nvPr>
        </p:nvSpPr>
        <p:spPr/>
        <p:txBody>
          <a:bodyPr/>
          <a:lstStyle/>
          <a:p>
            <a:r>
              <a:rPr lang="en-US" sz="3200"/>
              <a:t>Step 4 Trigger Logic App from the Access Package</a:t>
            </a:r>
          </a:p>
        </p:txBody>
      </p:sp>
      <p:sp>
        <p:nvSpPr>
          <p:cNvPr id="6" name="Content Placeholder 2">
            <a:extLst>
              <a:ext uri="{FF2B5EF4-FFF2-40B4-BE49-F238E27FC236}">
                <a16:creationId xmlns:a16="http://schemas.microsoft.com/office/drawing/2014/main" id="{06FF425A-0648-2BDA-913A-82CB8A7E7C6C}"/>
              </a:ext>
            </a:extLst>
          </p:cNvPr>
          <p:cNvSpPr txBox="1">
            <a:spLocks/>
          </p:cNvSpPr>
          <p:nvPr/>
        </p:nvSpPr>
        <p:spPr>
          <a:xfrm>
            <a:off x="584201" y="1435100"/>
            <a:ext cx="4647676" cy="203132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Go </a:t>
            </a:r>
            <a:r>
              <a:rPr lang="en-US" sz="2000" b="1">
                <a:solidFill>
                  <a:srgbClr val="161616"/>
                </a:solidFill>
              </a:rPr>
              <a:t>to Custom Extensions </a:t>
            </a:r>
            <a:r>
              <a:rPr lang="en-US" sz="2000">
                <a:solidFill>
                  <a:srgbClr val="161616"/>
                </a:solidFill>
              </a:rPr>
              <a:t>tab</a:t>
            </a:r>
          </a:p>
          <a:p>
            <a:pPr marL="457200" indent="-457200">
              <a:buFont typeface="+mj-lt"/>
              <a:buAutoNum type="alphaLcParenR"/>
            </a:pPr>
            <a:r>
              <a:rPr lang="en-US" sz="2000">
                <a:solidFill>
                  <a:srgbClr val="161616"/>
                </a:solidFill>
              </a:rPr>
              <a:t>Select Request is approved as </a:t>
            </a:r>
            <a:r>
              <a:rPr lang="en-US" sz="2000" b="1">
                <a:solidFill>
                  <a:srgbClr val="161616"/>
                </a:solidFill>
              </a:rPr>
              <a:t>stage ok </a:t>
            </a:r>
          </a:p>
          <a:p>
            <a:pPr marL="457200" indent="-457200">
              <a:buFont typeface="+mj-lt"/>
              <a:buAutoNum type="alphaLcParenR"/>
            </a:pPr>
            <a:r>
              <a:rPr lang="en-US" sz="2000">
                <a:solidFill>
                  <a:srgbClr val="161616"/>
                </a:solidFill>
              </a:rPr>
              <a:t>Select IT notification as </a:t>
            </a:r>
            <a:r>
              <a:rPr lang="en-US" sz="2000" b="1">
                <a:solidFill>
                  <a:srgbClr val="161616"/>
                </a:solidFill>
              </a:rPr>
              <a:t>Custom Extension</a:t>
            </a:r>
          </a:p>
          <a:p>
            <a:pPr marL="457200" indent="-457200">
              <a:buFont typeface="+mj-lt"/>
              <a:buAutoNum type="alphaLcParenR"/>
            </a:pPr>
            <a:r>
              <a:rPr lang="en-US" sz="2000">
                <a:solidFill>
                  <a:srgbClr val="161616"/>
                </a:solidFill>
              </a:rPr>
              <a:t>Select </a:t>
            </a:r>
            <a:r>
              <a:rPr lang="en-US" sz="2000" b="1">
                <a:solidFill>
                  <a:srgbClr val="161616"/>
                </a:solidFill>
              </a:rPr>
              <a:t>Update</a:t>
            </a:r>
            <a:endParaRPr lang="en-US" sz="2000">
              <a:solidFill>
                <a:srgbClr val="161616"/>
              </a:solidFill>
            </a:endParaRPr>
          </a:p>
        </p:txBody>
      </p:sp>
      <p:pic>
        <p:nvPicPr>
          <p:cNvPr id="9" name="Picture 8">
            <a:extLst>
              <a:ext uri="{FF2B5EF4-FFF2-40B4-BE49-F238E27FC236}">
                <a16:creationId xmlns:a16="http://schemas.microsoft.com/office/drawing/2014/main" id="{E40D448C-7B35-F692-DA73-A918B2DEE265}"/>
              </a:ext>
            </a:extLst>
          </p:cNvPr>
          <p:cNvPicPr>
            <a:picLocks noChangeAspect="1"/>
          </p:cNvPicPr>
          <p:nvPr/>
        </p:nvPicPr>
        <p:blipFill>
          <a:blip r:embed="rId2"/>
          <a:stretch>
            <a:fillRect/>
          </a:stretch>
        </p:blipFill>
        <p:spPr>
          <a:xfrm>
            <a:off x="5541945" y="1543049"/>
            <a:ext cx="6064837" cy="4871699"/>
          </a:xfrm>
          <a:prstGeom prst="rect">
            <a:avLst/>
          </a:prstGeom>
        </p:spPr>
      </p:pic>
    </p:spTree>
    <p:extLst>
      <p:ext uri="{BB962C8B-B14F-4D97-AF65-F5344CB8AC3E}">
        <p14:creationId xmlns:p14="http://schemas.microsoft.com/office/powerpoint/2010/main" val="231146249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2: Auto assign resources</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Auto assign resources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5" name="Table 20">
            <a:extLst>
              <a:ext uri="{FF2B5EF4-FFF2-40B4-BE49-F238E27FC236}">
                <a16:creationId xmlns:a16="http://schemas.microsoft.com/office/drawing/2014/main" id="{58ED357E-E2A2-C78B-E636-5AA7C821420C}"/>
              </a:ext>
            </a:extLst>
          </p:cNvPr>
          <p:cNvGraphicFramePr>
            <a:graphicFrameLocks noGrp="1"/>
          </p:cNvGraphicFramePr>
          <p:nvPr>
            <p:extLst>
              <p:ext uri="{D42A27DB-BD31-4B8C-83A1-F6EECF244321}">
                <p14:modId xmlns:p14="http://schemas.microsoft.com/office/powerpoint/2010/main" val="4086483147"/>
              </p:ext>
            </p:extLst>
          </p:nvPr>
        </p:nvGraphicFramePr>
        <p:xfrm>
          <a:off x="588263" y="4175760"/>
          <a:ext cx="10397984" cy="148336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dirty="0"/>
                        <a:t>Identity Governance Administrator</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dirty="0">
                          <a:sym typeface="Wingdings" panose="05000000000000000000" pitchFamily="2" charset="2"/>
                        </a:rPr>
                        <a:t> Ensure solutions complies with regulations</a:t>
                      </a:r>
                      <a:endParaRPr lang="en-US" sz="1600" noProof="0" dirty="0"/>
                    </a:p>
                  </a:txBody>
                  <a:tcPr/>
                </a:tc>
                <a:extLst>
                  <a:ext uri="{0D108BD9-81ED-4DB2-BD59-A6C34878D82A}">
                    <a16:rowId xmlns:a16="http://schemas.microsoft.com/office/drawing/2014/main" val="320479324"/>
                  </a:ext>
                </a:extLst>
              </a:tr>
            </a:tbl>
          </a:graphicData>
        </a:graphic>
      </p:graphicFrame>
      <p:sp>
        <p:nvSpPr>
          <p:cNvPr id="45" name="TextBox 23">
            <a:extLst>
              <a:ext uri="{FF2B5EF4-FFF2-40B4-BE49-F238E27FC236}">
                <a16:creationId xmlns:a16="http://schemas.microsoft.com/office/drawing/2014/main" id="{5C6F329A-66DF-C3FE-50E5-681E204E271D}"/>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46" name="TextBox 12">
            <a:extLst>
              <a:ext uri="{FF2B5EF4-FFF2-40B4-BE49-F238E27FC236}">
                <a16:creationId xmlns:a16="http://schemas.microsoft.com/office/drawing/2014/main" id="{5CEFFCC9-D6BC-95D7-81B3-9C3A20F6651A}"/>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47" name="TextBox 23">
            <a:extLst>
              <a:ext uri="{FF2B5EF4-FFF2-40B4-BE49-F238E27FC236}">
                <a16:creationId xmlns:a16="http://schemas.microsoft.com/office/drawing/2014/main" id="{A219D249-20D3-3E18-BF2F-35070096966E}"/>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48" name="TextBox 23">
            <a:extLst>
              <a:ext uri="{FF2B5EF4-FFF2-40B4-BE49-F238E27FC236}">
                <a16:creationId xmlns:a16="http://schemas.microsoft.com/office/drawing/2014/main" id="{A88128EB-183C-E133-FF66-7A27483B83DD}"/>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49" name="TextBox 12">
            <a:extLst>
              <a:ext uri="{FF2B5EF4-FFF2-40B4-BE49-F238E27FC236}">
                <a16:creationId xmlns:a16="http://schemas.microsoft.com/office/drawing/2014/main" id="{39A2B3DC-EF80-757B-6EF7-875C7FB3559D}"/>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50" name="TextBox 23">
            <a:extLst>
              <a:ext uri="{FF2B5EF4-FFF2-40B4-BE49-F238E27FC236}">
                <a16:creationId xmlns:a16="http://schemas.microsoft.com/office/drawing/2014/main" id="{F56D5CE3-B065-2ACF-365A-C3D7A9A9863C}"/>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51" name="TextBox 12">
            <a:extLst>
              <a:ext uri="{FF2B5EF4-FFF2-40B4-BE49-F238E27FC236}">
                <a16:creationId xmlns:a16="http://schemas.microsoft.com/office/drawing/2014/main" id="{D5AE2150-8319-3193-E1C6-B08DDD21D0F7}"/>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52" name="TextBox 12">
            <a:extLst>
              <a:ext uri="{FF2B5EF4-FFF2-40B4-BE49-F238E27FC236}">
                <a16:creationId xmlns:a16="http://schemas.microsoft.com/office/drawing/2014/main" id="{5DF7ED47-995C-3D5A-49FE-C3899046E234}"/>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53" name="Gerade Verbindung mit Pfeil 2">
            <a:extLst>
              <a:ext uri="{FF2B5EF4-FFF2-40B4-BE49-F238E27FC236}">
                <a16:creationId xmlns:a16="http://schemas.microsoft.com/office/drawing/2014/main" id="{1700EB50-989B-2EDE-F45F-ECA812B7AD46}"/>
              </a:ext>
            </a:extLst>
          </p:cNvPr>
          <p:cNvCxnSpPr>
            <a:cxnSpLocks/>
            <a:stCxn id="5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4" name="Ellipse 4">
            <a:extLst>
              <a:ext uri="{FF2B5EF4-FFF2-40B4-BE49-F238E27FC236}">
                <a16:creationId xmlns:a16="http://schemas.microsoft.com/office/drawing/2014/main" id="{D7E3FBC4-23AC-ACFD-B7F4-427A3ADF7F9E}"/>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5" name="Ellipse 40">
            <a:extLst>
              <a:ext uri="{FF2B5EF4-FFF2-40B4-BE49-F238E27FC236}">
                <a16:creationId xmlns:a16="http://schemas.microsoft.com/office/drawing/2014/main" id="{534086E3-1F41-804C-B480-AD564D5331FC}"/>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6" name="Ellipse 4">
            <a:extLst>
              <a:ext uri="{FF2B5EF4-FFF2-40B4-BE49-F238E27FC236}">
                <a16:creationId xmlns:a16="http://schemas.microsoft.com/office/drawing/2014/main" id="{5FEEB4E2-0CC9-4B15-5CFE-3851828ED7F9}"/>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7" name="Ellipse 33">
            <a:extLst>
              <a:ext uri="{FF2B5EF4-FFF2-40B4-BE49-F238E27FC236}">
                <a16:creationId xmlns:a16="http://schemas.microsoft.com/office/drawing/2014/main" id="{84A853F6-E783-CD4F-8C50-94E0806B9D40}"/>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8" name="Ellipse 33">
            <a:extLst>
              <a:ext uri="{FF2B5EF4-FFF2-40B4-BE49-F238E27FC236}">
                <a16:creationId xmlns:a16="http://schemas.microsoft.com/office/drawing/2014/main" id="{B3F8C9A0-7F0C-A8DA-603F-FCB6CB14FDA8}"/>
              </a:ext>
            </a:extLst>
          </p:cNvPr>
          <p:cNvSpPr/>
          <p:nvPr/>
        </p:nvSpPr>
        <p:spPr bwMode="auto">
          <a:xfrm>
            <a:off x="4127353" y="216061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59" name="Gerade Verbindung mit Pfeil 2">
            <a:extLst>
              <a:ext uri="{FF2B5EF4-FFF2-40B4-BE49-F238E27FC236}">
                <a16:creationId xmlns:a16="http://schemas.microsoft.com/office/drawing/2014/main" id="{C83AF453-7C96-1F30-7096-FAF6BD855EB1}"/>
              </a:ext>
            </a:extLst>
          </p:cNvPr>
          <p:cNvCxnSpPr>
            <a:cxnSpLocks/>
            <a:stCxn id="58" idx="6"/>
          </p:cNvCxnSpPr>
          <p:nvPr/>
        </p:nvCxnSpPr>
        <p:spPr>
          <a:xfrm flipV="1">
            <a:off x="4297759" y="2248326"/>
            <a:ext cx="6732450" cy="919"/>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0" name="Ellipse 33">
            <a:extLst>
              <a:ext uri="{FF2B5EF4-FFF2-40B4-BE49-F238E27FC236}">
                <a16:creationId xmlns:a16="http://schemas.microsoft.com/office/drawing/2014/main" id="{44F8C34A-059F-7255-81D6-37765B3257D7}"/>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1" name="TextBox 12">
            <a:extLst>
              <a:ext uri="{FF2B5EF4-FFF2-40B4-BE49-F238E27FC236}">
                <a16:creationId xmlns:a16="http://schemas.microsoft.com/office/drawing/2014/main" id="{B4591CD5-7EBE-2AC6-16CD-72AB343CF784}"/>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62" name="TextBox 23">
            <a:extLst>
              <a:ext uri="{FF2B5EF4-FFF2-40B4-BE49-F238E27FC236}">
                <a16:creationId xmlns:a16="http://schemas.microsoft.com/office/drawing/2014/main" id="{ADD9F8AF-8181-F903-191A-C2DF6389A5B2}"/>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63" name="Ellipse 40">
            <a:extLst>
              <a:ext uri="{FF2B5EF4-FFF2-40B4-BE49-F238E27FC236}">
                <a16:creationId xmlns:a16="http://schemas.microsoft.com/office/drawing/2014/main" id="{D54ED5AE-8D93-DF44-3A68-D37D5804CCF3}"/>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TextBox 23">
            <a:extLst>
              <a:ext uri="{FF2B5EF4-FFF2-40B4-BE49-F238E27FC236}">
                <a16:creationId xmlns:a16="http://schemas.microsoft.com/office/drawing/2014/main" id="{C7673A16-B589-5B42-5D83-D8510EB673F2}"/>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65" name="TextBox 12">
            <a:extLst>
              <a:ext uri="{FF2B5EF4-FFF2-40B4-BE49-F238E27FC236}">
                <a16:creationId xmlns:a16="http://schemas.microsoft.com/office/drawing/2014/main" id="{606C4A42-B7BB-3E88-CFF0-87B4BC4B7D9B}"/>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67" name="Gerade Verbindung mit Pfeil 2">
            <a:extLst>
              <a:ext uri="{FF2B5EF4-FFF2-40B4-BE49-F238E27FC236}">
                <a16:creationId xmlns:a16="http://schemas.microsoft.com/office/drawing/2014/main" id="{56A6B12C-F651-61F5-003C-CE99B9D65AEC}"/>
              </a:ext>
            </a:extLst>
          </p:cNvPr>
          <p:cNvCxnSpPr>
            <a:cxnSpLocks/>
            <a:stCxn id="57" idx="6"/>
            <a:endCxn id="58"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7426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3: Custom Workflows</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(3 hours): </a:t>
            </a:r>
            <a:r>
              <a:rPr lang="en-GB" sz="2000" b="1"/>
              <a:t>Custom workflows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3 hours</a:t>
            </a:r>
            <a:r>
              <a:rPr lang="en-US" sz="1100"/>
              <a:t>, </a:t>
            </a:r>
            <a:r>
              <a:rPr lang="en-US" sz="1600"/>
              <a:t>depending on complexity of scenario</a:t>
            </a:r>
          </a:p>
        </p:txBody>
      </p:sp>
      <p:graphicFrame>
        <p:nvGraphicFramePr>
          <p:cNvPr id="12" name="Table 20">
            <a:extLst>
              <a:ext uri="{FF2B5EF4-FFF2-40B4-BE49-F238E27FC236}">
                <a16:creationId xmlns:a16="http://schemas.microsoft.com/office/drawing/2014/main" id="{0B5FC46C-4A42-9023-8ED8-229C702B685A}"/>
              </a:ext>
            </a:extLst>
          </p:cNvPr>
          <p:cNvGraphicFramePr>
            <a:graphicFrameLocks noGrp="1"/>
          </p:cNvGraphicFramePr>
          <p:nvPr>
            <p:extLst>
              <p:ext uri="{D42A27DB-BD31-4B8C-83A1-F6EECF244321}">
                <p14:modId xmlns:p14="http://schemas.microsoft.com/office/powerpoint/2010/main" val="60887923"/>
              </p:ext>
            </p:extLst>
          </p:nvPr>
        </p:nvGraphicFramePr>
        <p:xfrm>
          <a:off x="588263" y="4206955"/>
          <a:ext cx="10015226" cy="206248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dirty="0"/>
                        <a:t>Identity Governance Administrator</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Development Teams</a:t>
                      </a:r>
                    </a:p>
                  </a:txBody>
                  <a:tcPr/>
                </a:tc>
                <a:tc>
                  <a:txBody>
                    <a:bodyPr/>
                    <a:lstStyle/>
                    <a:p>
                      <a:r>
                        <a:rPr lang="en-US" sz="1600" dirty="0">
                          <a:sym typeface="Wingdings" panose="05000000000000000000" pitchFamily="2" charset="2"/>
                        </a:rPr>
                        <a:t> Assist on build applications like custom workflows</a:t>
                      </a:r>
                      <a:endParaRPr lang="en-US" sz="1600" noProof="0" dirty="0"/>
                    </a:p>
                  </a:txBody>
                  <a:tcPr/>
                </a:tc>
                <a:extLst>
                  <a:ext uri="{0D108BD9-81ED-4DB2-BD59-A6C34878D82A}">
                    <a16:rowId xmlns:a16="http://schemas.microsoft.com/office/drawing/2014/main" val="1715172316"/>
                  </a:ext>
                </a:extLst>
              </a:tr>
            </a:tbl>
          </a:graphicData>
        </a:graphic>
      </p:graphicFrame>
      <p:sp>
        <p:nvSpPr>
          <p:cNvPr id="13" name="TextBox 23">
            <a:extLst>
              <a:ext uri="{FF2B5EF4-FFF2-40B4-BE49-F238E27FC236}">
                <a16:creationId xmlns:a16="http://schemas.microsoft.com/office/drawing/2014/main" id="{6A3ED4ED-3ABE-BADA-1A26-73A34302F700}"/>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14" name="TextBox 12">
            <a:extLst>
              <a:ext uri="{FF2B5EF4-FFF2-40B4-BE49-F238E27FC236}">
                <a16:creationId xmlns:a16="http://schemas.microsoft.com/office/drawing/2014/main" id="{65A91EBC-59CC-C058-5E69-0F5FD9270B89}"/>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15" name="TextBox 23">
            <a:extLst>
              <a:ext uri="{FF2B5EF4-FFF2-40B4-BE49-F238E27FC236}">
                <a16:creationId xmlns:a16="http://schemas.microsoft.com/office/drawing/2014/main" id="{24EC7C6E-30DB-9214-9E81-D0129ED97E78}"/>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16" name="TextBox 23">
            <a:extLst>
              <a:ext uri="{FF2B5EF4-FFF2-40B4-BE49-F238E27FC236}">
                <a16:creationId xmlns:a16="http://schemas.microsoft.com/office/drawing/2014/main" id="{9C879F61-91B2-A324-F0EB-8B2BD7B4B569}"/>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74AA5DE7-DBBE-D762-A71E-4E2B6771CF7F}"/>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18" name="TextBox 23">
            <a:extLst>
              <a:ext uri="{FF2B5EF4-FFF2-40B4-BE49-F238E27FC236}">
                <a16:creationId xmlns:a16="http://schemas.microsoft.com/office/drawing/2014/main" id="{4291EAB7-4529-8C3E-B94A-D65CE320DB31}"/>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19" name="TextBox 12">
            <a:extLst>
              <a:ext uri="{FF2B5EF4-FFF2-40B4-BE49-F238E27FC236}">
                <a16:creationId xmlns:a16="http://schemas.microsoft.com/office/drawing/2014/main" id="{4EF89532-F6A6-5BE6-5745-4A56A57CB35C}"/>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20" name="TextBox 12">
            <a:extLst>
              <a:ext uri="{FF2B5EF4-FFF2-40B4-BE49-F238E27FC236}">
                <a16:creationId xmlns:a16="http://schemas.microsoft.com/office/drawing/2014/main" id="{836B1116-3480-5781-30CF-FF38DE96A1D5}"/>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21" name="Gerade Verbindung mit Pfeil 2">
            <a:extLst>
              <a:ext uri="{FF2B5EF4-FFF2-40B4-BE49-F238E27FC236}">
                <a16:creationId xmlns:a16="http://schemas.microsoft.com/office/drawing/2014/main" id="{CF17B031-B27E-3009-603E-199AB05077FB}"/>
              </a:ext>
            </a:extLst>
          </p:cNvPr>
          <p:cNvCxnSpPr>
            <a:cxnSpLocks/>
            <a:stCxn id="3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 name="Ellipse 4">
            <a:extLst>
              <a:ext uri="{FF2B5EF4-FFF2-40B4-BE49-F238E27FC236}">
                <a16:creationId xmlns:a16="http://schemas.microsoft.com/office/drawing/2014/main" id="{D8F9A195-B9F1-5F37-D9F9-F97114713B76}"/>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Ellipse 40">
            <a:extLst>
              <a:ext uri="{FF2B5EF4-FFF2-40B4-BE49-F238E27FC236}">
                <a16:creationId xmlns:a16="http://schemas.microsoft.com/office/drawing/2014/main" id="{F493FCB7-F7B6-1138-650C-1C864111C071}"/>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
            <a:extLst>
              <a:ext uri="{FF2B5EF4-FFF2-40B4-BE49-F238E27FC236}">
                <a16:creationId xmlns:a16="http://schemas.microsoft.com/office/drawing/2014/main" id="{2CADD13C-BF43-9E08-A801-FA86D71E0DF9}"/>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33">
            <a:extLst>
              <a:ext uri="{FF2B5EF4-FFF2-40B4-BE49-F238E27FC236}">
                <a16:creationId xmlns:a16="http://schemas.microsoft.com/office/drawing/2014/main" id="{9E9DBB28-40FB-DEC3-AFA1-37FB298D168B}"/>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2CAB29F1-47C4-CFA4-F430-E8B2F10F6CD7}"/>
              </a:ext>
            </a:extLst>
          </p:cNvPr>
          <p:cNvSpPr/>
          <p:nvPr/>
        </p:nvSpPr>
        <p:spPr bwMode="auto">
          <a:xfrm>
            <a:off x="4127353" y="216061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39" name="Gerade Verbindung mit Pfeil 2">
            <a:extLst>
              <a:ext uri="{FF2B5EF4-FFF2-40B4-BE49-F238E27FC236}">
                <a16:creationId xmlns:a16="http://schemas.microsoft.com/office/drawing/2014/main" id="{AD4F5660-B924-959F-E252-69D46C622727}"/>
              </a:ext>
            </a:extLst>
          </p:cNvPr>
          <p:cNvCxnSpPr>
            <a:cxnSpLocks/>
            <a:stCxn id="40" idx="6"/>
          </p:cNvCxnSpPr>
          <p:nvPr/>
        </p:nvCxnSpPr>
        <p:spPr>
          <a:xfrm>
            <a:off x="6083111" y="2235680"/>
            <a:ext cx="4947098" cy="12646"/>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0" name="Ellipse 33">
            <a:extLst>
              <a:ext uri="{FF2B5EF4-FFF2-40B4-BE49-F238E27FC236}">
                <a16:creationId xmlns:a16="http://schemas.microsoft.com/office/drawing/2014/main" id="{36229BFB-8A20-6AF5-4A18-3C06D1B2073C}"/>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TextBox 12">
            <a:extLst>
              <a:ext uri="{FF2B5EF4-FFF2-40B4-BE49-F238E27FC236}">
                <a16:creationId xmlns:a16="http://schemas.microsoft.com/office/drawing/2014/main" id="{5988BCA0-3748-F3FC-A45A-D2815C214D6A}"/>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2" name="TextBox 23">
            <a:extLst>
              <a:ext uri="{FF2B5EF4-FFF2-40B4-BE49-F238E27FC236}">
                <a16:creationId xmlns:a16="http://schemas.microsoft.com/office/drawing/2014/main" id="{2B4D461A-3068-364F-C533-851B30F1DBF3}"/>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43" name="Ellipse 40">
            <a:extLst>
              <a:ext uri="{FF2B5EF4-FFF2-40B4-BE49-F238E27FC236}">
                <a16:creationId xmlns:a16="http://schemas.microsoft.com/office/drawing/2014/main" id="{99F65915-5BAB-D3A0-7ED3-849D7E536715}"/>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4" name="TextBox 23">
            <a:extLst>
              <a:ext uri="{FF2B5EF4-FFF2-40B4-BE49-F238E27FC236}">
                <a16:creationId xmlns:a16="http://schemas.microsoft.com/office/drawing/2014/main" id="{06CF5CDF-FFBE-871D-366D-40EF1636DF2B}"/>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45" name="TextBox 12">
            <a:extLst>
              <a:ext uri="{FF2B5EF4-FFF2-40B4-BE49-F238E27FC236}">
                <a16:creationId xmlns:a16="http://schemas.microsoft.com/office/drawing/2014/main" id="{102A45BF-1587-AF4F-96C2-BE5488450DD8}"/>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46" name="Gerade Verbindung mit Pfeil 2">
            <a:extLst>
              <a:ext uri="{FF2B5EF4-FFF2-40B4-BE49-F238E27FC236}">
                <a16:creationId xmlns:a16="http://schemas.microsoft.com/office/drawing/2014/main" id="{D7526FA2-D756-4FE2-B3F8-7762D3A03230}"/>
              </a:ext>
            </a:extLst>
          </p:cNvPr>
          <p:cNvCxnSpPr>
            <a:cxnSpLocks/>
            <a:stCxn id="37" idx="6"/>
            <a:endCxn id="38"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0" name="Gerade Verbindung mit Pfeil 2">
            <a:extLst>
              <a:ext uri="{FF2B5EF4-FFF2-40B4-BE49-F238E27FC236}">
                <a16:creationId xmlns:a16="http://schemas.microsoft.com/office/drawing/2014/main" id="{070B3A8D-43B9-92B5-EEB1-7EBF452DEEF5}"/>
              </a:ext>
            </a:extLst>
          </p:cNvPr>
          <p:cNvCxnSpPr>
            <a:cxnSpLocks/>
            <a:endCxn id="40" idx="2"/>
          </p:cNvCxnSpPr>
          <p:nvPr/>
        </p:nvCxnSpPr>
        <p:spPr>
          <a:xfrm flipV="1">
            <a:off x="4275926" y="2235680"/>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419130"/>
      </p:ext>
    </p:extLst>
  </p:cSld>
  <p:clrMapOvr>
    <a:masterClrMapping/>
  </p:clrMapOvr>
  <p:transition>
    <p:fade/>
  </p:transition>
</p:sld>
</file>

<file path=ppt/theme/theme1.xml><?xml version="1.0" encoding="utf-8"?>
<a:theme xmlns:a="http://schemas.openxmlformats.org/drawingml/2006/main" name="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 Security brand template.potx" id="{C2238F5F-88FF-42D2-B2B7-0AA68068F996}" vid="{6D1610A7-A963-40D5-9923-AA1928F2CA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2DEEC9778698A4592C42AE54DE9B321" ma:contentTypeVersion="14" ma:contentTypeDescription="Create a new document." ma:contentTypeScope="" ma:versionID="763556cbee1ecb89e6b9bcfff1e02f34">
  <xsd:schema xmlns:xsd="http://www.w3.org/2001/XMLSchema" xmlns:xs="http://www.w3.org/2001/XMLSchema" xmlns:p="http://schemas.microsoft.com/office/2006/metadata/properties" xmlns:ns1="http://schemas.microsoft.com/sharepoint/v3" xmlns:ns2="ad05b680-99c1-48b1-88d9-f8dc56c4a529" xmlns:ns3="1d314dc7-05fa-4a63-860b-220666282e23" xmlns:ns4="230e9df3-be65-4c73-a93b-d1236ebd677e" targetNamespace="http://schemas.microsoft.com/office/2006/metadata/properties" ma:root="true" ma:fieldsID="b2ce377383eb22e92e4e53a82d839ac3" ns1:_="" ns2:_="" ns3:_="" ns4:_="">
    <xsd:import namespace="http://schemas.microsoft.com/sharepoint/v3"/>
    <xsd:import namespace="ad05b680-99c1-48b1-88d9-f8dc56c4a529"/>
    <xsd:import namespace="1d314dc7-05fa-4a63-860b-220666282e23"/>
    <xsd:import namespace="230e9df3-be65-4c73-a93b-d1236ebd677e"/>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4:TaxCatchAll" minOccurs="0"/>
                <xsd:element ref="ns3:ImageTagsTaxHTField" minOccurs="0"/>
                <xsd:element ref="ns3:MediaServiceAutoKeyPoints" minOccurs="0"/>
                <xsd:element ref="ns3:MediaServiceKeyPoints" minOccurs="0"/>
                <xsd:element ref="ns3:MediaServiceSearchPropertie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05b680-99c1-48b1-88d9-f8dc56c4a52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d314dc7-05fa-4a63-860b-220666282e2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ImageTagsTaxHTField" ma:index="14"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aa1ae08-e58b-40e8-94f6-a73e17e04a94}" ma:internalName="TaxCatchAll" ma:showField="CatchAllData" ma:web="ad05b680-99c1-48b1-88d9-f8dc56c4a52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ImageTagsTaxHTField xmlns="1d314dc7-05fa-4a63-860b-220666282e23">
      <Terms xmlns="http://schemas.microsoft.com/office/infopath/2007/PartnerControls"/>
    </ImageTagsTaxHTField>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C76FA41A-2D75-4402-B98A-6E119BBBED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d05b680-99c1-48b1-88d9-f8dc56c4a529"/>
    <ds:schemaRef ds:uri="1d314dc7-05fa-4a63-860b-220666282e23"/>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openxmlformats.org/package/2006/metadata/core-properties"/>
    <ds:schemaRef ds:uri="http://purl.org/dc/terms/"/>
    <ds:schemaRef ds:uri="http://schemas.microsoft.com/office/2006/documentManagement/types"/>
    <ds:schemaRef ds:uri="1d314dc7-05fa-4a63-860b-220666282e23"/>
    <ds:schemaRef ds:uri="http://purl.org/dc/dcmitype/"/>
    <ds:schemaRef ds:uri="http://purl.org/dc/elements/1.1/"/>
    <ds:schemaRef ds:uri="http://schemas.microsoft.com/office/2006/metadata/properties"/>
    <ds:schemaRef ds:uri="http://schemas.microsoft.com/office/infopath/2007/PartnerControls"/>
    <ds:schemaRef ds:uri="230e9df3-be65-4c73-a93b-d1236ebd677e"/>
    <ds:schemaRef ds:uri="ad05b680-99c1-48b1-88d9-f8dc56c4a529"/>
    <ds:schemaRef ds:uri="http://schemas.microsoft.com/sharepoint/v3"/>
    <ds:schemaRef ds:uri="http://www.w3.org/XML/1998/namespace"/>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 Security brand template</Template>
  <TotalTime>78</TotalTime>
  <Words>4837</Words>
  <Application>Microsoft Office PowerPoint</Application>
  <PresentationFormat>Widescreen</PresentationFormat>
  <Paragraphs>767</Paragraphs>
  <Slides>74</Slides>
  <Notes>21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74</vt:i4>
      </vt:variant>
    </vt:vector>
  </HeadingPairs>
  <TitlesOfParts>
    <vt:vector size="86" baseType="lpstr">
      <vt:lpstr>Arial</vt:lpstr>
      <vt:lpstr>Calibri</vt:lpstr>
      <vt:lpstr>Century Gothic</vt:lpstr>
      <vt:lpstr>Consolas</vt:lpstr>
      <vt:lpstr>Segoe UI</vt:lpstr>
      <vt:lpstr>Segoe UI Historic</vt:lpstr>
      <vt:lpstr>Segoe UI Light</vt:lpstr>
      <vt:lpstr>Segoe UI Semibold</vt:lpstr>
      <vt:lpstr>SegoeUI</vt:lpstr>
      <vt:lpstr>Symbol</vt:lpstr>
      <vt:lpstr>Wingdings</vt:lpstr>
      <vt:lpstr>Microsoft Security template</vt:lpstr>
      <vt:lpstr>PowerPoint Presentation</vt:lpstr>
      <vt:lpstr>Microsoft Entra ID Governance</vt:lpstr>
      <vt:lpstr>Proof of concept (PoC) | Goals</vt:lpstr>
      <vt:lpstr>Scenario’s Key Requirements</vt:lpstr>
      <vt:lpstr>PoC  Stakeholders</vt:lpstr>
      <vt:lpstr>PoC | Timeline</vt:lpstr>
      <vt:lpstr>PoC | Phase 1: Onboarding and Discovery</vt:lpstr>
      <vt:lpstr>PoC | Phase 2: Auto assign resources</vt:lpstr>
      <vt:lpstr>PoC | Phase 3: Custom Workflows</vt:lpstr>
      <vt:lpstr>PoC | Phase 4: Convert existing External Users </vt:lpstr>
      <vt:lpstr>PoC | Phase 5: Access Recertification</vt:lpstr>
      <vt:lpstr>PoC | Phase 5: Close-out</vt:lpstr>
      <vt:lpstr>Microsoft Entra ID Governance features used on this scenario </vt:lpstr>
      <vt:lpstr>Microsoft Entra ID Governance</vt:lpstr>
      <vt:lpstr>External identities Overview</vt:lpstr>
      <vt:lpstr>PowerPoint Presentation</vt:lpstr>
      <vt:lpstr>PowerPoint Presentation</vt:lpstr>
      <vt:lpstr>Should I use Entitlement Management or SSSU?</vt:lpstr>
      <vt:lpstr>Onboarding and Discovery   </vt:lpstr>
      <vt:lpstr>Discover new insights and actions that will improve your ID Governance posture</vt:lpstr>
      <vt:lpstr>PowerPoint Presentation</vt:lpstr>
      <vt:lpstr>How access works for external users</vt:lpstr>
      <vt:lpstr>Guest attribute management</vt:lpstr>
      <vt:lpstr>Improving onboarding with decentralized IDs Microsoft Entra Verified ID in entitlement management</vt:lpstr>
      <vt:lpstr>PowerPoint Presentation</vt:lpstr>
      <vt:lpstr>Features</vt:lpstr>
      <vt:lpstr>Planning- Decisions to consider</vt:lpstr>
      <vt:lpstr>Deploy</vt:lpstr>
      <vt:lpstr>PowerPoint Presentation</vt:lpstr>
      <vt:lpstr>Assign and remove resources automatically Birthright assignment</vt:lpstr>
      <vt:lpstr>Features</vt:lpstr>
      <vt:lpstr>Planning- Decisions to consider</vt:lpstr>
      <vt:lpstr>Deploy</vt:lpstr>
      <vt:lpstr>PowerPoint Presentation</vt:lpstr>
      <vt:lpstr>PowerPoint Presentation</vt:lpstr>
      <vt:lpstr>PowerPoint Presentation</vt:lpstr>
      <vt:lpstr>Use cases examples </vt:lpstr>
      <vt:lpstr>Planning- Decisions to consider</vt:lpstr>
      <vt:lpstr>Deploy</vt:lpstr>
      <vt:lpstr>PowerPoint Presentation</vt:lpstr>
      <vt:lpstr>PowerPoint Presentation</vt:lpstr>
      <vt:lpstr>Planning- Decisions to consider</vt:lpstr>
      <vt:lpstr>Deploy</vt:lpstr>
      <vt:lpstr>Scenario: Access Recertification</vt:lpstr>
      <vt:lpstr>Access recertification to reduce risk Access Reviews</vt:lpstr>
      <vt:lpstr>How Access Reviews works  Administrator</vt:lpstr>
      <vt:lpstr>How Access Reviews works  Reviewer</vt:lpstr>
      <vt:lpstr>Access Reviews Scenarios</vt:lpstr>
      <vt:lpstr>Planning</vt:lpstr>
      <vt:lpstr>Planning- Decisions to consider</vt:lpstr>
      <vt:lpstr>Planning (Contd)</vt:lpstr>
      <vt:lpstr>Planning (Contd)</vt:lpstr>
      <vt:lpstr>Multi-stage Access Reviews Meet complex audit and recertification requirements through multiple stages of reviews</vt:lpstr>
      <vt:lpstr>Multi-Stage Reviews Decisions</vt:lpstr>
      <vt:lpstr>AR – Inactive Users General Availability</vt:lpstr>
      <vt:lpstr>Machine Learning based recommendations in Access Reviews User-to-Group Affiliation</vt:lpstr>
      <vt:lpstr>User to Group Affiliation </vt:lpstr>
      <vt:lpstr>Access Reviews for Guests</vt:lpstr>
      <vt:lpstr>Reduce risk of guest users in Teams and Microsoft 365 groups</vt:lpstr>
      <vt:lpstr>Access Certification for Guests</vt:lpstr>
      <vt:lpstr>Access Review history report</vt:lpstr>
      <vt:lpstr>Deploying Access Reviews Guide</vt:lpstr>
      <vt:lpstr>PowerPoint Presentation</vt:lpstr>
      <vt:lpstr>Step 1 Create Logic App</vt:lpstr>
      <vt:lpstr>Step 1 Create Logic App</vt:lpstr>
      <vt:lpstr>Step 1 Create Logic App</vt:lpstr>
      <vt:lpstr>Step 2 Customize Logic App</vt:lpstr>
      <vt:lpstr>Step 2 Customize Logic App</vt:lpstr>
      <vt:lpstr>Step 2 Customize Logic App</vt:lpstr>
      <vt:lpstr>Step 2 Customize Logic App</vt:lpstr>
      <vt:lpstr>Step 2 Customize Logic App</vt:lpstr>
      <vt:lpstr>Step 3: Search the existing Access Package</vt:lpstr>
      <vt:lpstr>Step 4 Trigger Logic App from the Access Package</vt:lpstr>
      <vt:lpstr>Step 4 Trigger Logic App from the Access Package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Entra ID Governance POC</dc:title>
  <dc:subject>&lt;Event name&gt;</dc:subject>
  <dc:creator>Jorge Lopez</dc:creator>
  <cp:keywords/>
  <dc:description/>
  <cp:lastModifiedBy>Jorge Lopez</cp:lastModifiedBy>
  <cp:revision>1</cp:revision>
  <dcterms:created xsi:type="dcterms:W3CDTF">2023-09-22T16:01:13Z</dcterms:created>
  <dcterms:modified xsi:type="dcterms:W3CDTF">2024-09-12T14:16:50Z</dcterms:modified>
  <cp:category>Microsoft Security</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0x010100B2DEEC9778698A4592C42AE54DE9B321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MediaServiceImageTags">
    <vt:lpwstr/>
  </property>
</Properties>
</file>